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6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12192000" cy="6858000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Helvetica Neue" panose="020B0604020202020204" charset="0"/>
      <p:regular r:id="rId66"/>
      <p:bold r:id="rId67"/>
      <p:italic r:id="rId68"/>
      <p:boldItalic r:id="rId69"/>
    </p:embeddedFont>
    <p:embeddedFont>
      <p:font typeface="Noto Sans" panose="020B0502040504020204" pitchFamily="34" charset="0"/>
      <p:regular r:id="rId70"/>
      <p:bold r:id="rId71"/>
      <p:italic r:id="rId72"/>
      <p:boldItalic r:id="rId73"/>
    </p:embeddedFont>
    <p:embeddedFont>
      <p:font typeface="Noto Sans Symbols" panose="020B0604020202020204" charset="0"/>
      <p:regular r:id="rId74"/>
      <p:bold r:id="rId75"/>
    </p:embeddedFont>
    <p:embeddedFont>
      <p:font typeface="Tahoma" panose="020B0604030504040204" pitchFamily="34" charset="0"/>
      <p:regular r:id="rId76"/>
      <p:bold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j2VGg0wQsOI1igKXeMZiQAZqyk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15D73C-8B56-4EA5-8EF4-298D39FC544A}">
  <a:tblStyle styleId="{8B15D73C-8B56-4EA5-8EF4-298D39FC544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13.fntdata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1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5.fntdata"/><Relationship Id="rId7" Type="http://schemas.openxmlformats.org/officeDocument/2006/relationships/slide" Target="slides/slide4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 : le droit est ce pour moi ? l’éco pour qui, pour quoi ?</a:t>
            </a: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0e31a91d4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3a0e31a91d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a0e31a91d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3a0e31a91d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09ba02d23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Quelques chiffres de l’an dernier 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1205 candidatures toutes formations confondues pour 253 avis favorables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 : environ 16% de chances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Info-com : environ 6% de chances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environ : 26% de chances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LLCER Anglais : environ 27% de chances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Lettres : environ 51% de chances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Notre service organise des webinaires dédiés à la réorientation dans notre université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+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ateliers Booster votre candidature en réorientation pour travailler les CV et lettres de motivation (3 dates d’ateliers sont proposées pendant la campagne)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+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permanences de relecture de CV et LM tous les vendredis matins de la campagne de réorientation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Toutes les informations et les formulaires d’inscriptions sont sur la page Réorientations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09ba02d2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9c0f1d3ac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39c0f1d3a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9c0f1d3ac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39c0f1d3ac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9c1d80115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39c1d80115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9c1d801159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39c1d8011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9c1d801159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39c1d80115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9c1d801159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g39c1d80115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0a1bb8f69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g30a1bb8f6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fcb3a8121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36fcb3a812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119d34675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g3119d34675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9fc877cf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g39fc877cf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109fdbc661_15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7" name="Google Shape;657;g3109fdbc661_15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109fdbc661_15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9" name="Google Shape;669;g3109fdbc661_15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1" name="Google Shape;6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0" name="Google Shape;7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0fdb57f28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g30fdb57f2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0fdb57f283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g30fdb57f28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0fdb57f283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9" name="Google Shape;739;g30fdb57f283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8" name="Google Shape;7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7" name="Google Shape;7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1" name="Google Shape;77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2" name="Google Shape;7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6fcb3a812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9" name="Google Shape;799;g36fcb3a81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UX BLOCS ">
  <p:cSld name="SLIDE DEUX BLOCS 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09fdbc661_15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3109fdbc661_15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g3109fdbc661_15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109fdbc661_15_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3109fdbc661_15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09fdbc661_15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3109fdbc661_15_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3109fdbc661_15_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109fdbc661_15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109fdbc661_15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09fdbc661_15_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3109fdbc661_15_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3109fdbc661_15_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3109fdbc661_15_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109fdbc661_15_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09fdbc661_15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109fdbc661_15_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3109fdbc661_15_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3109fdbc661_15_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3109fdbc661_15_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109fdbc661_15_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09fdbc661_15_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3109fdbc661_15_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3109fdbc661_15_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3109fdbc661_15_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3109fdbc661_15_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3109fdbc661_15_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109fdbc661_15_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109fdbc661_15_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09fdbc661_15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3109fdbc661_15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109fdbc661_15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3109fdbc661_15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09fdbc661_15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3109fdbc661_15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109fdbc661_15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09fdbc661_15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3109fdbc661_15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g3109fdbc661_15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g3109fdbc661_15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3109fdbc661_15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3109fdbc661_15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09fdbc661_15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109fdbc661_15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g3109fdbc661_15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g3109fdbc661_15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3109fdbc661_15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3109fdbc661_15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09fdbc661_15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3109fdbc661_15_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3109fdbc661_15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109fdbc661_15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3109fdbc661_15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09fdbc661_15_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3109fdbc661_15_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3109fdbc661_15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3109fdbc661_15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3109fdbc661_15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09fdbc661_15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3109fdbc661_15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3109fdbc661_15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3109fdbc661_15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g3109fdbc661_15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coursup.gouv.fr/trouver-une-formation/quelles-formations-sont-accessibles-sur-parcoursup-1318" TargetMode="External"/><Relationship Id="rId3" Type="http://schemas.openxmlformats.org/officeDocument/2006/relationships/hyperlink" Target="https://www.onisep.fr/formation/apres-le-bac-les-etudes-superieures/savoir-rebondir-se-reorienter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-mooc.fr/fr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annuaire.service-public.gouv.fr/navigation/ile-de-france/cio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hyperlink" Target="https://citedesmetiers-sqy.fr/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riscdgalliance.fr/cite-des-metiers/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www.citedesmetiers-valdemarne.fr/" TargetMode="External"/><Relationship Id="rId10" Type="http://schemas.openxmlformats.org/officeDocument/2006/relationships/hyperlink" Target="https://www.cidj.com/reseau-info-jeunes/le-reseau-ij-en-ile-de-france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missionslocales-idf.org/" TargetMode="Externa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niversite-paris-saclay.fr" TargetMode="External"/><Relationship Id="rId13" Type="http://schemas.openxmlformats.org/officeDocument/2006/relationships/hyperlink" Target="http://sorbonne-universite.fr" TargetMode="External"/><Relationship Id="rId18" Type="http://schemas.openxmlformats.org/officeDocument/2006/relationships/hyperlink" Target="http://www.univ-spn.fr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niv-evry.fr" TargetMode="External"/><Relationship Id="rId12" Type="http://schemas.openxmlformats.org/officeDocument/2006/relationships/hyperlink" Target="http://www.univ-paris3.fr" TargetMode="External"/><Relationship Id="rId17" Type="http://schemas.openxmlformats.org/officeDocument/2006/relationships/hyperlink" Target="http://www.u-pec.fr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univ-paris8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vsq.fr" TargetMode="External"/><Relationship Id="rId11" Type="http://schemas.openxmlformats.org/officeDocument/2006/relationships/hyperlink" Target="http://www.u-paris2.fr" TargetMode="External"/><Relationship Id="rId5" Type="http://schemas.openxmlformats.org/officeDocument/2006/relationships/hyperlink" Target="http://www.parisnanterre.fr" TargetMode="External"/><Relationship Id="rId15" Type="http://schemas.openxmlformats.org/officeDocument/2006/relationships/hyperlink" Target="http://inalco.fr" TargetMode="External"/><Relationship Id="rId10" Type="http://schemas.openxmlformats.org/officeDocument/2006/relationships/hyperlink" Target="http://pantheonsorbonne.fr" TargetMode="External"/><Relationship Id="rId19" Type="http://schemas.openxmlformats.org/officeDocument/2006/relationships/hyperlink" Target="http://univ-gustave-eiffel.fr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cyu.fr" TargetMode="External"/><Relationship Id="rId14" Type="http://schemas.openxmlformats.org/officeDocument/2006/relationships/hyperlink" Target="http://u-paris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ndidat.univ-paris1.fr/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pantheonsorbonne.fr/se-reorienter-en-fin-1er-semestre-s1ou-s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s://www.assas-universite.fr/fr/reorient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sorbonne-nouvelle.fr/l-offre-de-formation-de-la-sorbonne-nouvelle-3.kjsp?RH=1178827308773" TargetMode="Externa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-paris3.fr/reorientations-466125.kjsp?RH=148829544257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sciences.sorbonne-universite.fr/formation-sciences/candidatures-et-inscriptions/licences/premiere-annee-de-licence-l1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.sorbonne-universite.fr/formation-sciences/offre-de-formation/enseignement-distance/licence-premiere-annee-en-enseigneme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andidatures-2025.sorbonne-universite.f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ttres.sorbonne-universite.fr/NOIDE/4846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s://lettres.sorbonne-universite.fr/formation/scolarite/transfert-depart-et-arrivee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iareins.sorbonne-universite.fr/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2.jp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.png"/><Relationship Id="rId10" Type="http://schemas.openxmlformats.org/officeDocument/2006/relationships/image" Target="../media/image11.png"/><Relationship Id="rId19" Type="http://schemas.openxmlformats.org/officeDocument/2006/relationships/image" Target="../media/image18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u-paris.fr/orientation-et-insertion/" TargetMode="External"/><Relationship Id="rId4" Type="http://schemas.openxmlformats.org/officeDocument/2006/relationships/hyperlink" Target="https://odf.u-paris.fr/fr/catalogue-des-diplomes-nationau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-paris.fr/la-reorientation-semestrielle-cest-maintenant/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4.jpg"/><Relationship Id="rId4" Type="http://schemas.openxmlformats.org/officeDocument/2006/relationships/hyperlink" Target="https://u-paris.fr/candidature-via-ecandidat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col.univ-paris8.fr/devu/infoDevu/Notice_reorientation_intersemestre.pdf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s://www.univ-paris8.fr/Reorientation-en-1ere-annee-de-Licence-a-l-inter-semestr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-paris8.fr/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mailto:scuio@univ-paris8.f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about:blank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hyperlink" Target="https://www.u-pec.fr/fr/etudiant-e/orientation-reorientation/reorientatio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hyperlink" Target="https://www.u-pec.fr/fr/etudiant-e/orientation-reorientation/mardi-de-lorientation-rentree-2025-reorientation-le-forum-des-possibles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mailto:delphine.david@univ-paris13.fr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hyperlink" Target="mailto:liliana.cano@univ-paris13.fr" TargetMode="External"/><Relationship Id="rId4" Type="http://schemas.openxmlformats.org/officeDocument/2006/relationships/hyperlink" Target="mailto:nathalie.coutinet@univ-paris13.fr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voie.univ-spn.fr/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onseilorientation2.voie@univ-paris13.fr" TargetMode="External"/><Relationship Id="rId5" Type="http://schemas.openxmlformats.org/officeDocument/2006/relationships/hyperlink" Target="mailto:orientationbobigny.voie@univ-paris13.fr" TargetMode="External"/><Relationship Id="rId4" Type="http://schemas.openxmlformats.org/officeDocument/2006/relationships/hyperlink" Target="mailto:info.voie@univ-paris13.fr" TargetMode="External"/><Relationship Id="rId9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andidat.parisnanterre.fr/#!accueilView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5.png"/><Relationship Id="rId7" Type="http://schemas.openxmlformats.org/officeDocument/2006/relationships/hyperlink" Target="mailto:mi-secretariat.sciences@universite-paris-saclay.fr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ophelie.rouby@universite-paris-saclay.fr" TargetMode="External"/><Relationship Id="rId5" Type="http://schemas.openxmlformats.org/officeDocument/2006/relationships/hyperlink" Target="mailto:mp-secretariat.sciences@universite-paris-saclay.fr" TargetMode="External"/><Relationship Id="rId4" Type="http://schemas.openxmlformats.org/officeDocument/2006/relationships/image" Target="../media/image5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hyperlink" Target="mailto:arnaud.durand@universite-paris-saclay.fr" TargetMode="External"/><Relationship Id="rId4" Type="http://schemas.openxmlformats.org/officeDocument/2006/relationships/image" Target="../media/image5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arnaud.durand@universite-paris-saclay.fr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55.png"/><Relationship Id="rId4" Type="http://schemas.openxmlformats.org/officeDocument/2006/relationships/image" Target="../media/image5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hyperlink" Target="mailto:save.jean-monnet@universite-paris-saclay.fr" TargetMode="External"/><Relationship Id="rId4" Type="http://schemas.openxmlformats.org/officeDocument/2006/relationships/hyperlink" Target="https://www.jm.universite-paris-saclay.fr/inscription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candidature.univ-evry.fr/ecandidat/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univ-evry.fr/formation/orientation-et-insertion-professionnelle/se-reorienter.html" TargetMode="External"/><Relationship Id="rId4" Type="http://schemas.openxmlformats.org/officeDocument/2006/relationships/hyperlink" Target="mailto:doip@uni-evry.fr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evry.fr/formation/loffre-de-formation.html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mailto:doip@univ-evry.fr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vsq.fr/reorientation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9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ip.defip@uvsq.fr" TargetMode="External"/><Relationship Id="rId5" Type="http://schemas.openxmlformats.org/officeDocument/2006/relationships/hyperlink" Target="https://www.uvsq.fr/reorientation-semestrielle-pour-les-etudiants-de-l1" TargetMode="External"/><Relationship Id="rId4" Type="http://schemas.openxmlformats.org/officeDocument/2006/relationships/hyperlink" Target="https://www.uvsq.fr/se-reorienter" TargetMode="External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www.cyu.fr/formation/construire-son-projet/se-reorienter" TargetMode="External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inalco.fr/formations/inscrire-inalco" TargetMode="External"/><Relationship Id="rId4" Type="http://schemas.openxmlformats.org/officeDocument/2006/relationships/hyperlink" Target="mailto:sioip@inalco.fr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universite-paris-saclay.fr" TargetMode="External"/><Relationship Id="rId13" Type="http://schemas.openxmlformats.org/officeDocument/2006/relationships/hyperlink" Target="http://sorbonne-universite.fr" TargetMode="External"/><Relationship Id="rId18" Type="http://schemas.openxmlformats.org/officeDocument/2006/relationships/hyperlink" Target="http://www.univ-spn.fr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niv-evry.fr" TargetMode="External"/><Relationship Id="rId12" Type="http://schemas.openxmlformats.org/officeDocument/2006/relationships/hyperlink" Target="http://www.univ-paris3.fr" TargetMode="External"/><Relationship Id="rId17" Type="http://schemas.openxmlformats.org/officeDocument/2006/relationships/hyperlink" Target="http://www.u-pec.fr" TargetMode="External"/><Relationship Id="rId2" Type="http://schemas.openxmlformats.org/officeDocument/2006/relationships/notesSlide" Target="../notesSlides/notesSlide54.xml"/><Relationship Id="rId16" Type="http://schemas.openxmlformats.org/officeDocument/2006/relationships/hyperlink" Target="http://www.univ-paris8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vsq.fr" TargetMode="External"/><Relationship Id="rId11" Type="http://schemas.openxmlformats.org/officeDocument/2006/relationships/hyperlink" Target="http://www.u-paris2.fr" TargetMode="External"/><Relationship Id="rId5" Type="http://schemas.openxmlformats.org/officeDocument/2006/relationships/hyperlink" Target="http://www.parisnanterre.fr" TargetMode="External"/><Relationship Id="rId15" Type="http://schemas.openxmlformats.org/officeDocument/2006/relationships/hyperlink" Target="http://inalco.fr" TargetMode="External"/><Relationship Id="rId10" Type="http://schemas.openxmlformats.org/officeDocument/2006/relationships/hyperlink" Target="http://pantheonsorbonne.fr" TargetMode="External"/><Relationship Id="rId19" Type="http://schemas.openxmlformats.org/officeDocument/2006/relationships/hyperlink" Target="http://univ-gustave-eiffel.fr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cyu.fr" TargetMode="External"/><Relationship Id="rId14" Type="http://schemas.openxmlformats.org/officeDocument/2006/relationships/hyperlink" Target="http://u-paris.f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iane.info/" TargetMode="External"/><Relationship Id="rId13" Type="http://schemas.openxmlformats.org/officeDocument/2006/relationships/image" Target="../media/image1.png"/><Relationship Id="rId3" Type="http://schemas.openxmlformats.org/officeDocument/2006/relationships/hyperlink" Target="https://www.ac-paris.fr/centre-d-information-et-d-orientation-des-enseignements-superieurs-123851" TargetMode="External"/><Relationship Id="rId7" Type="http://schemas.openxmlformats.org/officeDocument/2006/relationships/hyperlink" Target="https://www.cidj.com/" TargetMode="External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isep.fr/" TargetMode="External"/><Relationship Id="rId11" Type="http://schemas.openxmlformats.org/officeDocument/2006/relationships/hyperlink" Target="https://www.1jeune1solution.gouv.fr/" TargetMode="External"/><Relationship Id="rId5" Type="http://schemas.openxmlformats.org/officeDocument/2006/relationships/hyperlink" Target="https://oraccle.fr/agenda-oraccle/" TargetMode="External"/><Relationship Id="rId10" Type="http://schemas.openxmlformats.org/officeDocument/2006/relationships/hyperlink" Target="https://www.fonction-publique.gouv.fr/" TargetMode="External"/><Relationship Id="rId4" Type="http://schemas.openxmlformats.org/officeDocument/2006/relationships/hyperlink" Target="https://oraccle.fr/ficheslicence/" TargetMode="External"/><Relationship Id="rId9" Type="http://schemas.openxmlformats.org/officeDocument/2006/relationships/hyperlink" Target="https://www.cite-sciences.fr/fr/au-programme/lieux-ressources/cite-des-metiers/ressources-documentaires-en-lign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acrobat.adobe.com/id/urn:aaid:sc:EU:36c0e8d0-4c11-47f0-b1bc-a0a586b1f889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ac-paris.fr/media/23373/download" TargetMode="External"/><Relationship Id="rId4" Type="http://schemas.openxmlformats.org/officeDocument/2006/relationships/hyperlink" Target="mailto:ce.ciosup@ac-pari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subTitle" idx="1"/>
          </p:nvPr>
        </p:nvSpPr>
        <p:spPr>
          <a:xfrm>
            <a:off x="1262100" y="4369563"/>
            <a:ext cx="9667800" cy="935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0" i="0" u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Conseils et démarches</a:t>
            </a:r>
            <a:endParaRPr/>
          </a:p>
        </p:txBody>
      </p:sp>
      <p:sp>
        <p:nvSpPr>
          <p:cNvPr id="169" name="Google Shape;169;p1"/>
          <p:cNvSpPr txBox="1"/>
          <p:nvPr/>
        </p:nvSpPr>
        <p:spPr>
          <a:xfrm>
            <a:off x="596900" y="5813425"/>
            <a:ext cx="8845550" cy="90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Année 202</a:t>
            </a:r>
            <a:r>
              <a:rPr lang="en-US" sz="3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2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/202</a:t>
            </a:r>
            <a:r>
              <a:rPr lang="en-US" sz="3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320800" y="3017837"/>
            <a:ext cx="970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2396338" y="2352700"/>
            <a:ext cx="7399200" cy="15081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Se réorienter dans les universités d’Ile de France</a:t>
            </a:r>
            <a:endParaRPr sz="2800" b="1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" y="273050"/>
            <a:ext cx="15367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0225" y="365200"/>
            <a:ext cx="33147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>
            <a:spLocks noGrp="1"/>
          </p:cNvSpPr>
          <p:nvPr>
            <p:ph type="title"/>
          </p:nvPr>
        </p:nvSpPr>
        <p:spPr>
          <a:xfrm>
            <a:off x="4118875" y="493825"/>
            <a:ext cx="71025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Les ressources</a:t>
            </a:r>
            <a:endParaRPr/>
          </a:p>
        </p:txBody>
      </p:sp>
      <p:sp>
        <p:nvSpPr>
          <p:cNvPr id="271" name="Google Shape;271;p11"/>
          <p:cNvSpPr txBox="1"/>
          <p:nvPr/>
        </p:nvSpPr>
        <p:spPr>
          <a:xfrm>
            <a:off x="2052763" y="3199200"/>
            <a:ext cx="3601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68262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ct val="100000"/>
              <a:buFont typeface="Calibri"/>
              <a:buNone/>
            </a:pPr>
            <a:r>
              <a:rPr lang="en-US" sz="24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es sites des Universités</a:t>
            </a:r>
            <a:r>
              <a:rPr lang="en-US" sz="20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0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des facultés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6566375" y="3199200"/>
            <a:ext cx="37971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Calibri"/>
              <a:buNone/>
            </a:pPr>
            <a:r>
              <a:rPr lang="en-US" sz="21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6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sz="16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conseils</a:t>
            </a:r>
            <a:r>
              <a:rPr lang="en-US" sz="16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de l’ONISEP</a:t>
            </a:r>
            <a:endParaRPr sz="10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Calibri"/>
              <a:buNone/>
            </a:pP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https://www.onisep.fr/formation/apres-le-bac-les-etudes-superieures/savoir-rebondir-se-reorienter</a:t>
            </a:r>
            <a:endParaRPr sz="11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Calibri"/>
              <a:buNone/>
            </a:pPr>
            <a:endParaRPr sz="2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75" y="2143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5888" y="493763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 title="onise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7275" y="4340280"/>
            <a:ext cx="2658600" cy="193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37075" y="3608700"/>
            <a:ext cx="2145574" cy="28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5075" y="1302599"/>
            <a:ext cx="8810363" cy="17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4494075" y="479425"/>
            <a:ext cx="7023000" cy="7821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Mieux s’informer sur les formations! </a:t>
            </a:r>
            <a:endParaRPr sz="3500" b="0" i="0" u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950" y="2126800"/>
            <a:ext cx="1953575" cy="28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8675" y="2086250"/>
            <a:ext cx="2010100" cy="28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425" y="168275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9513" y="4794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2" title="funmooc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500" y="1955427"/>
            <a:ext cx="4034749" cy="30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982500" y="54972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chemeClr val="hlink"/>
                </a:solidFill>
                <a:hlinkClick r:id="rId8"/>
              </a:rPr>
              <a:t>https://www.fun-mooc.fr/fr/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a0e31a91d4_0_19"/>
          <p:cNvSpPr txBox="1">
            <a:spLocks noGrp="1"/>
          </p:cNvSpPr>
          <p:nvPr>
            <p:ph type="title"/>
          </p:nvPr>
        </p:nvSpPr>
        <p:spPr>
          <a:xfrm>
            <a:off x="4097550" y="269575"/>
            <a:ext cx="7806000" cy="13371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</a:pPr>
            <a:r>
              <a:rPr lang="en-US" sz="40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S’informer auprès d’un expert</a:t>
            </a:r>
            <a:br>
              <a:rPr lang="en-US" sz="40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Les services publics gratuits  </a:t>
            </a:r>
            <a:endParaRPr sz="4000" b="0" i="0" u="non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endParaRPr/>
          </a:p>
        </p:txBody>
      </p:sp>
      <p:pic>
        <p:nvPicPr>
          <p:cNvPr id="294" name="Google Shape;294;g3a0e31a91d4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68275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a0e31a91d4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13" y="47942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a0e31a91d4_0_19"/>
          <p:cNvSpPr txBox="1"/>
          <p:nvPr/>
        </p:nvSpPr>
        <p:spPr>
          <a:xfrm>
            <a:off x="7506850" y="2087325"/>
            <a:ext cx="4352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500" b="1"/>
              <a:t>Les cités des métiers : </a:t>
            </a:r>
            <a:endParaRPr sz="1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Voir </a:t>
            </a:r>
            <a:r>
              <a:rPr lang="en-US" sz="15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cité des métiers du Val de Marne</a:t>
            </a:r>
            <a:endParaRPr sz="1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Voir </a:t>
            </a:r>
            <a:r>
              <a:rPr lang="en-US" sz="15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Cité des métiers de Roissy</a:t>
            </a:r>
            <a:endParaRPr sz="1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Voir </a:t>
            </a:r>
            <a:r>
              <a:rPr lang="en-US" sz="15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Cité des métiers de St Quentin en Yvelines</a:t>
            </a:r>
            <a:endParaRPr sz="1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3a0e31a91d4_0_19"/>
          <p:cNvSpPr txBox="1"/>
          <p:nvPr/>
        </p:nvSpPr>
        <p:spPr>
          <a:xfrm>
            <a:off x="305900" y="2919450"/>
            <a:ext cx="53625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Centre d’information et d’orientation (CIO)  en Ile de de France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https://lannuaire.service-public.gouv.fr/navigation/ile-de-france/cio</a:t>
            </a:r>
            <a:r>
              <a:rPr lang="en-US"/>
              <a:t> </a:t>
            </a:r>
            <a:endParaRPr/>
          </a:p>
        </p:txBody>
      </p:sp>
      <p:sp>
        <p:nvSpPr>
          <p:cNvPr id="298" name="Google Shape;298;g3a0e31a91d4_0_19"/>
          <p:cNvSpPr txBox="1"/>
          <p:nvPr/>
        </p:nvSpPr>
        <p:spPr>
          <a:xfrm>
            <a:off x="305900" y="4657800"/>
            <a:ext cx="46230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 missions locales : 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https://www.missionslocales-idf.org/</a:t>
            </a:r>
            <a:r>
              <a:rPr lang="en-US"/>
              <a:t> </a:t>
            </a:r>
            <a:endParaRPr/>
          </a:p>
        </p:txBody>
      </p:sp>
      <p:sp>
        <p:nvSpPr>
          <p:cNvPr id="299" name="Google Shape;299;g3a0e31a91d4_0_19"/>
          <p:cNvSpPr txBox="1"/>
          <p:nvPr/>
        </p:nvSpPr>
        <p:spPr>
          <a:xfrm>
            <a:off x="6326325" y="4911375"/>
            <a:ext cx="4677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 réseau Information Jeunesse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10"/>
              </a:rPr>
              <a:t>https://www.cidj.com/reseau-info-jeunes/le-reseau-ij-en-ile-de-france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g3a0e31a91d4_0_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1425" y="4582350"/>
            <a:ext cx="29527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a0e31a91d4_0_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60675" y="4334625"/>
            <a:ext cx="1184531" cy="6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a0e31a91d4_0_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5725" y="1881050"/>
            <a:ext cx="1663304" cy="11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a0e31a91d4_0_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24129" y="2163925"/>
            <a:ext cx="1436496" cy="11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a0e31a91d4_0_33"/>
          <p:cNvSpPr txBox="1">
            <a:spLocks noGrp="1"/>
          </p:cNvSpPr>
          <p:nvPr>
            <p:ph type="title"/>
          </p:nvPr>
        </p:nvSpPr>
        <p:spPr>
          <a:xfrm>
            <a:off x="4108328" y="311150"/>
            <a:ext cx="7806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Les services d’aide à l’orientation  des Universités d’Ile de France et les dates des JPO</a:t>
            </a:r>
            <a:endParaRPr/>
          </a:p>
        </p:txBody>
      </p:sp>
      <p:pic>
        <p:nvPicPr>
          <p:cNvPr id="309" name="Google Shape;309;g3a0e31a91d4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81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a0e31a91d4_0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800" y="341713"/>
            <a:ext cx="2029825" cy="5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a0e31a91d4_0_33"/>
          <p:cNvSpPr txBox="1"/>
          <p:nvPr/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05/11/2024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a0e31a91d4_0_33"/>
          <p:cNvSpPr txBox="1"/>
          <p:nvPr/>
        </p:nvSpPr>
        <p:spPr>
          <a:xfrm>
            <a:off x="1278175" y="1523800"/>
            <a:ext cx="2460600" cy="4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3" name="Google Shape;313;g3a0e31a91d4_0_33"/>
          <p:cNvGraphicFramePr/>
          <p:nvPr/>
        </p:nvGraphicFramePr>
        <p:xfrm>
          <a:off x="1232650" y="115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{8B15D73C-8B56-4EA5-8EF4-298D39FC544A}</a:tableStyleId>
              </a:tblPr>
              <a:tblGrid>
                <a:gridCol w="24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highlight>
                            <a:srgbClr val="5BB0E1"/>
                          </a:highlight>
                        </a:rPr>
                        <a:t>Académie de Versailles </a:t>
                      </a:r>
                      <a:endParaRPr sz="1000" b="1" u="none" strike="noStrike" cap="none">
                        <a:solidFill>
                          <a:srgbClr val="FFFFFF"/>
                        </a:solidFill>
                        <a:highlight>
                          <a:srgbClr val="5BB0E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Nanterre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4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suio@liste.parisnanterre.fr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www.parisnanterre.fr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Versailles-Saint-Quentin-en-Yvelines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/>
                        <a:t>JPO : samedi 7 février, mercredi 11 février et samedi 14 février 2026</a:t>
                      </a:r>
                      <a:endParaRPr sz="1000" i="1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doip.defip@uvsq.fr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www.uvsq.fr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Évry Paris-Saclay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doip@univ-evry.fr</a:t>
                      </a:r>
                      <a:r>
                        <a:rPr lang="en-US" sz="1000" u="none" strike="noStrike" cap="none"/>
                        <a:t> 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www.univ-evry.fr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Saclay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accueil.oip@universite-paris-saclay.fr</a:t>
                      </a:r>
                      <a:r>
                        <a:rPr lang="en-US" sz="1000" u="none" strike="noStrike" cap="none"/>
                        <a:t> 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universite-paris-saclay.fr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CY Cergy Paris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doip@ml.u-cergy.fr</a:t>
                      </a:r>
                      <a:r>
                        <a:rPr lang="en-US" sz="1000" u="none" strike="noStrike" cap="none"/>
                        <a:t>  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cyu.fr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4" name="Google Shape;314;g3a0e31a91d4_0_33"/>
          <p:cNvGraphicFramePr/>
          <p:nvPr/>
        </p:nvGraphicFramePr>
        <p:xfrm>
          <a:off x="4244825" y="146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{8B15D73C-8B56-4EA5-8EF4-298D39FC544A}</a:tableStyleId>
              </a:tblPr>
              <a:tblGrid>
                <a:gridCol w="202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1 Panthéon-Sorbonne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Droit - Science Po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i="1" u="none" strike="noStrike" cap="none"/>
                        <a:t>JPO le </a:t>
                      </a:r>
                      <a:r>
                        <a:rPr lang="en-US" sz="1100" i="1"/>
                        <a:t>31 janvier 2026</a:t>
                      </a:r>
                      <a:endParaRPr sz="11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les autres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i="1" u="none" strike="noStrike" cap="none"/>
                        <a:t>JPO le 1</a:t>
                      </a:r>
                      <a:r>
                        <a:rPr lang="en-US" sz="1100" i="1"/>
                        <a:t>4 </a:t>
                      </a:r>
                      <a:r>
                        <a:rPr lang="en-US" sz="1100" i="1" u="none" strike="noStrike" cap="none"/>
                        <a:t>février 2026 </a:t>
                      </a: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scuio@univ-paris1.fr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pantheonsorbonne.fr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Panthéon-Assas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Centre Vaugirard, toutes disciplines : 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Centre Melun, toutes disciplines : 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14 février</a:t>
                      </a:r>
                      <a:r>
                        <a:rPr lang="en-US" sz="1000" i="1" u="none" strike="noStrike" cap="none"/>
                        <a:t> 202</a:t>
                      </a:r>
                      <a:r>
                        <a:rPr lang="en-US" sz="1000" i="1"/>
                        <a:t>6 ?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cio@</a:t>
                      </a:r>
                      <a:r>
                        <a:rPr lang="en-US" sz="1000">
                          <a:solidFill>
                            <a:srgbClr val="0000FF"/>
                          </a:solidFill>
                        </a:rPr>
                        <a:t>assas-universite</a:t>
                      </a: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</a:t>
                      </a:r>
                      <a:r>
                        <a:rPr lang="en-US" sz="1000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assas-universite</a:t>
                      </a: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Sorbonne Nouvelle Paris 3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sio@sorbonne-nouvelle.fr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www.univ-paris3.fr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5" name="Google Shape;315;g3a0e31a91d4_0_33"/>
          <p:cNvSpPr txBox="1"/>
          <p:nvPr/>
        </p:nvSpPr>
        <p:spPr>
          <a:xfrm>
            <a:off x="6274650" y="1348225"/>
            <a:ext cx="27432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Sorbonne Université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sorbonne-universite.fr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i="1">
                <a:solidFill>
                  <a:schemeClr val="dk1"/>
                </a:solidFill>
              </a:rPr>
              <a:t>JPO le 31 janvier 2026 </a:t>
            </a:r>
            <a:endParaRPr sz="1000">
              <a:solidFill>
                <a:schemeClr val="dk1"/>
              </a:solidFill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Lettres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lettres-scuioip@sorbonne-universite.fr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Sciences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sciences-dfipve-soi@sorbonne-universite.fr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Santé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medecine-dfs-soi@sorbonneuniversite.fr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Université de Paris Cité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Toutes disciplines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JPO le </a:t>
            </a:r>
            <a:r>
              <a:rPr lang="en-US" sz="1000" i="1">
                <a:solidFill>
                  <a:schemeClr val="dk1"/>
                </a:solidFill>
              </a:rPr>
              <a:t>7 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février 202</a:t>
            </a:r>
            <a:r>
              <a:rPr lang="en-US" sz="1000" i="1">
                <a:solidFill>
                  <a:schemeClr val="dk1"/>
                </a:solidFill>
              </a:rPr>
              <a:t>6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oreo@u-paris.fr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u-paris.fr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INALCO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Toutes disciplines :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JPO le </a:t>
            </a:r>
            <a:r>
              <a:rPr lang="en-US" sz="1000" i="1">
                <a:solidFill>
                  <a:schemeClr val="dk1"/>
                </a:solidFill>
              </a:rPr>
              <a:t>7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février 202</a:t>
            </a:r>
            <a:r>
              <a:rPr lang="en-US" sz="1000" i="1">
                <a:solidFill>
                  <a:schemeClr val="dk1"/>
                </a:solidFill>
              </a:rPr>
              <a:t>6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sioip@inalco.fr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inalco.fr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a0e31a91d4_0_33"/>
          <p:cNvSpPr txBox="1"/>
          <p:nvPr/>
        </p:nvSpPr>
        <p:spPr>
          <a:xfrm>
            <a:off x="4006350" y="1131075"/>
            <a:ext cx="440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highlight>
                  <a:srgbClr val="007ABE"/>
                </a:highlight>
                <a:latin typeface="Arial"/>
                <a:ea typeface="Arial"/>
                <a:cs typeface="Arial"/>
                <a:sym typeface="Arial"/>
              </a:rPr>
              <a:t>Académie de Paris </a:t>
            </a:r>
            <a:endParaRPr sz="1000" b="1" i="0" u="none" strike="noStrike" cap="none">
              <a:solidFill>
                <a:schemeClr val="lt1"/>
              </a:solidFill>
              <a:highlight>
                <a:srgbClr val="007AB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7" name="Google Shape;317;g3a0e31a91d4_0_33"/>
          <p:cNvGraphicFramePr/>
          <p:nvPr/>
        </p:nvGraphicFramePr>
        <p:xfrm>
          <a:off x="9249025" y="115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{8B15D73C-8B56-4EA5-8EF4-298D39FC544A}</a:tableStyleId>
              </a:tblPr>
              <a:tblGrid>
                <a:gridCol w="213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highlight>
                            <a:srgbClr val="7DA0D1"/>
                          </a:highlight>
                        </a:rPr>
                        <a:t>Académie de Créteil  </a:t>
                      </a:r>
                      <a:endParaRPr sz="1000" b="1" u="none" strike="noStrike" cap="none">
                        <a:solidFill>
                          <a:srgbClr val="FFFFFF"/>
                        </a:solidFill>
                        <a:highlight>
                          <a:srgbClr val="7DA0D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Paris 8 </a:t>
                      </a:r>
                      <a:r>
                        <a:rPr lang="en-US" sz="1000" b="1"/>
                        <a:t>- Université des créations</a:t>
                      </a:r>
                      <a:r>
                        <a:rPr lang="en-US" sz="1000" b="1" u="none" strike="noStrike" cap="none"/>
                        <a:t>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scuio@univ-paris8.fr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www.univ-paris8.fr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Paris-Est Créteil 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14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orientation@u-pec.fr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www.u-pec.fr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Sorbonne Paris Nord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info.voie@univ-paris13.fr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voie.univ-spn.fr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8"/>
                        </a:rPr>
                        <a:t>www.univ-spn.fr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Gustave Eiffel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14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sio@univ-eiffel.fr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univ-gustave-eiffel.fr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/>
          <p:nvPr/>
        </p:nvSpPr>
        <p:spPr>
          <a:xfrm>
            <a:off x="640000" y="1235075"/>
            <a:ext cx="10230000" cy="5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Toutes les filières de licences de Paris 1 Panthéon-Sorbonne (hors doubles licences) sont ouvertes à la réorientation semestrielle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Procédure de réorientation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Date de dépôt des dossiers : </a:t>
            </a:r>
            <a:r>
              <a:rPr lang="en-US" sz="2000">
                <a:solidFill>
                  <a:srgbClr val="28285B"/>
                </a:solidFill>
              </a:rPr>
              <a:t>3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nov au </a:t>
            </a:r>
            <a:r>
              <a:rPr lang="en-US" sz="2000">
                <a:solidFill>
                  <a:srgbClr val="28285B"/>
                </a:solidFill>
              </a:rPr>
              <a:t>1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déc 202</a:t>
            </a:r>
            <a:r>
              <a:rPr lang="en-US" sz="2000">
                <a:solidFill>
                  <a:srgbClr val="28285B"/>
                </a:solidFill>
              </a:rPr>
              <a:t>5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0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ecandidat.univ-paris1.fr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	Composition du dossier 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Noto Sans"/>
              <a:buChar char="⮚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CV et Lettre de motivation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Noto Sans"/>
              <a:buChar char="⮚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Notes de Terminale et du Baccalauréat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Noto Sans"/>
              <a:buChar char="⮚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Attestation de suivi de réorientation signée par un service d’orientation (téléc</a:t>
            </a:r>
            <a:r>
              <a:rPr lang="en-US" sz="1600">
                <a:solidFill>
                  <a:srgbClr val="28285B"/>
                </a:solidFill>
              </a:rPr>
              <a:t>hargeable sur Ecandidat)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Noto Sans"/>
              <a:buChar char="⮚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Contrat d'étude (emploi du temps) de l'établissement d'origine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Noto Sans"/>
              <a:buChar char="⮚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Certificat de scolarité 202</a:t>
            </a:r>
            <a:r>
              <a:rPr lang="en-US" sz="1600">
                <a:solidFill>
                  <a:srgbClr val="28285B"/>
                </a:solidFill>
              </a:rPr>
              <a:t>5</a:t>
            </a: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lang="en-US" sz="1600">
                <a:solidFill>
                  <a:srgbClr val="28285B"/>
                </a:solidFill>
              </a:rPr>
              <a:t>6</a:t>
            </a: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de votre établissement d'enseignement supérieur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Noto Sans"/>
              <a:buChar char="⮚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Selon la filière d’autres pièces peuvent être demandées (dossier artistique pour la licence arts plastiques)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Informations sur : </a:t>
            </a:r>
            <a:r>
              <a:rPr lang="en-US" sz="20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www.pantheonsorbonne.fr/se-reorienter-en-fin-1er-semestre-s1ou-s3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1155700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9938" y="371463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4"/>
          <p:cNvSpPr txBox="1">
            <a:spLocks noGrp="1"/>
          </p:cNvSpPr>
          <p:nvPr>
            <p:ph type="title"/>
          </p:nvPr>
        </p:nvSpPr>
        <p:spPr>
          <a:xfrm>
            <a:off x="4140075" y="371550"/>
            <a:ext cx="52305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1 Panthéon-Sorbonne</a:t>
            </a:r>
            <a:endParaRPr sz="1000"/>
          </a:p>
        </p:txBody>
      </p:sp>
      <p:pic>
        <p:nvPicPr>
          <p:cNvPr id="326" name="Google Shape;32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70450" y="234363"/>
            <a:ext cx="2426173" cy="11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>
            <a:spLocks noGrp="1"/>
          </p:cNvSpPr>
          <p:nvPr>
            <p:ph type="title"/>
          </p:nvPr>
        </p:nvSpPr>
        <p:spPr>
          <a:xfrm>
            <a:off x="4141475" y="418975"/>
            <a:ext cx="50364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1 Panthéon-Sorbonne</a:t>
            </a:r>
            <a:endParaRPr sz="1000"/>
          </a:p>
        </p:txBody>
      </p:sp>
      <p:sp>
        <p:nvSpPr>
          <p:cNvPr id="332" name="Google Shape;332;p15"/>
          <p:cNvSpPr txBox="1"/>
          <p:nvPr/>
        </p:nvSpPr>
        <p:spPr>
          <a:xfrm>
            <a:off x="471487" y="1790700"/>
            <a:ext cx="108759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Modalités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d’accompagnement pour les étudiants de Paris 1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	Webinaires 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"/>
              <a:buFont typeface="Noto Sans"/>
              <a:buChar char="⮚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Réorientation semestrielle, pourquoi ? Pour qui ? Comment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"/>
              <a:buFont typeface="Noto Sans"/>
              <a:buChar char="⮚"/>
            </a:pPr>
            <a:endParaRPr sz="2000">
              <a:solidFill>
                <a:srgbClr val="28285B"/>
              </a:solidFill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"/>
              <a:buFont typeface="Noto Sans"/>
              <a:buChar char="⮚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CV et Lettre de motivation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Atelier “projets de formation et professionnel”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Entretiens individuels sur le projet de réorientation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Pour toute demande d’informations complémentaires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scuio@univ-paris1.fr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513" y="4794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0450" y="234363"/>
            <a:ext cx="2426173" cy="11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>
            <a:spLocks noGrp="1"/>
          </p:cNvSpPr>
          <p:nvPr>
            <p:ph type="title"/>
          </p:nvPr>
        </p:nvSpPr>
        <p:spPr>
          <a:xfrm>
            <a:off x="4097550" y="463613"/>
            <a:ext cx="5531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Panthéon-Assas</a:t>
            </a:r>
            <a:endParaRPr/>
          </a:p>
        </p:txBody>
      </p:sp>
      <p:pic>
        <p:nvPicPr>
          <p:cNvPr id="341" name="Google Shape;3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852" y="213415"/>
            <a:ext cx="1352551" cy="117654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6"/>
          <p:cNvSpPr txBox="1"/>
          <p:nvPr/>
        </p:nvSpPr>
        <p:spPr>
          <a:xfrm>
            <a:off x="546100" y="1478475"/>
            <a:ext cx="11074500" cy="51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262" marR="0" lvl="0" indent="-68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"/>
              <a:buFont typeface="Calibri"/>
              <a:buChar char="●"/>
            </a:pPr>
            <a:r>
              <a:rPr lang="en-US" sz="2000" b="1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Procédure de réorientation :</a:t>
            </a:r>
            <a:endParaRPr sz="15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1300"/>
              <a:buFont typeface="Arial"/>
              <a:buChar char="●"/>
            </a:pPr>
            <a:r>
              <a:rPr lang="en-US" sz="15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Réorientation mise en place</a:t>
            </a:r>
            <a:r>
              <a:rPr lang="en-US" sz="15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uniquement en interne </a:t>
            </a:r>
            <a: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: seuls les étudiants de 1ère année de licence </a:t>
            </a:r>
            <a:r>
              <a:rPr lang="en-US" sz="13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toutes filières</a:t>
            </a:r>
            <a: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de l'université Paris-Panthéon-Assas pourront faire une demande de réorientation pour le second semestre (Campus de Vaugirard et de Melun)</a:t>
            </a:r>
            <a:endParaRPr sz="200"/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1500"/>
              <a:buChar char="●"/>
            </a:pPr>
            <a:r>
              <a:rPr lang="en-US" sz="15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Date de dépôt des dossiers : </a:t>
            </a:r>
            <a:r>
              <a:rPr lang="en-US" sz="15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US" sz="1500" b="1">
                <a:solidFill>
                  <a:srgbClr val="28285B"/>
                </a:solidFill>
              </a:rPr>
              <a:t>mardi 21</a:t>
            </a:r>
            <a:r>
              <a:rPr lang="en-US" sz="15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octobre au vendredi </a:t>
            </a:r>
            <a:r>
              <a:rPr lang="en-US" sz="1500" b="1">
                <a:solidFill>
                  <a:srgbClr val="28285B"/>
                </a:solidFill>
              </a:rPr>
              <a:t>7</a:t>
            </a:r>
            <a:r>
              <a:rPr lang="en-US" sz="15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novembre 202</a:t>
            </a:r>
            <a:r>
              <a:rPr lang="en-US" sz="1500" b="1">
                <a:solidFill>
                  <a:srgbClr val="28285B"/>
                </a:solidFill>
              </a:rPr>
              <a:t>5</a:t>
            </a:r>
            <a:r>
              <a:rPr lang="en-US" sz="15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inclus</a:t>
            </a:r>
            <a:endParaRPr sz="1500" b="1">
              <a:solidFill>
                <a:srgbClr val="28285B"/>
              </a:solidFill>
            </a:endParaRPr>
          </a:p>
          <a:p>
            <a:pPr marL="914400" marR="0" lvl="1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600"/>
              <a:buChar char="○"/>
            </a:pPr>
            <a:r>
              <a:rPr lang="en-US" sz="1300" b="1">
                <a:solidFill>
                  <a:srgbClr val="1D2769"/>
                </a:solidFill>
              </a:rPr>
              <a:t>Date limite de transmission du dossier au CIO : </a:t>
            </a:r>
            <a:r>
              <a:rPr lang="en-US" sz="1300">
                <a:solidFill>
                  <a:srgbClr val="1D2769"/>
                </a:solidFill>
              </a:rPr>
              <a:t>vendredi 7 novembre 2025</a:t>
            </a:r>
            <a:endParaRPr sz="1300">
              <a:solidFill>
                <a:srgbClr val="1D2769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300"/>
              <a:buChar char="○"/>
            </a:pPr>
            <a:r>
              <a:rPr lang="en-US" sz="1300" b="1">
                <a:solidFill>
                  <a:srgbClr val="1D2769"/>
                </a:solidFill>
              </a:rPr>
              <a:t>Date limite pour la tenue de l’entretien de motivation : </a:t>
            </a:r>
            <a:r>
              <a:rPr lang="en-US" sz="1300">
                <a:solidFill>
                  <a:srgbClr val="1D2769"/>
                </a:solidFill>
              </a:rPr>
              <a:t>vendredi 14 novembre 2025 </a:t>
            </a:r>
            <a:endParaRPr sz="1300">
              <a:solidFill>
                <a:schemeClr val="dk1"/>
              </a:solidFill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1500"/>
              <a:buChar char="●"/>
            </a:pPr>
            <a:r>
              <a:rPr lang="en-US" sz="15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Composition du dossier : </a:t>
            </a:r>
            <a:endParaRPr sz="12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27272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1400"/>
              <a:buChar char="○"/>
            </a:pPr>
            <a:r>
              <a:rPr lang="en-US" sz="1300">
                <a:solidFill>
                  <a:srgbClr val="1D2769"/>
                </a:solidFill>
              </a:rPr>
              <a:t>Formulaire renseigné, daté et signé</a:t>
            </a:r>
            <a:endParaRPr sz="1300">
              <a:solidFill>
                <a:srgbClr val="1D2769"/>
              </a:solidFill>
            </a:endParaRPr>
          </a:p>
          <a:p>
            <a:pPr marL="914400" lvl="1" indent="-31750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400"/>
              <a:buChar char="○"/>
            </a:pPr>
            <a:r>
              <a:rPr lang="en-US" sz="1300">
                <a:solidFill>
                  <a:srgbClr val="1D2769"/>
                </a:solidFill>
              </a:rPr>
              <a:t>Certificat de scolarité</a:t>
            </a:r>
            <a:endParaRPr sz="1300">
              <a:solidFill>
                <a:srgbClr val="1D2769"/>
              </a:solidFill>
            </a:endParaRPr>
          </a:p>
          <a:p>
            <a:pPr marL="914400" lvl="1" indent="-31750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400"/>
              <a:buChar char="○"/>
            </a:pPr>
            <a:r>
              <a:rPr lang="en-US" sz="1300">
                <a:solidFill>
                  <a:srgbClr val="1D2769"/>
                </a:solidFill>
              </a:rPr>
              <a:t>Relevé des notes obtenues au baccalauréat</a:t>
            </a:r>
            <a:endParaRPr sz="1300">
              <a:solidFill>
                <a:srgbClr val="1D2769"/>
              </a:solidFill>
            </a:endParaRPr>
          </a:p>
          <a:p>
            <a:pPr marL="914400" lvl="1" indent="-31750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400"/>
              <a:buChar char="○"/>
            </a:pPr>
            <a:r>
              <a:rPr lang="en-US" sz="1300">
                <a:solidFill>
                  <a:srgbClr val="1D2769"/>
                </a:solidFill>
              </a:rPr>
              <a:t>Relevés de notes de 1</a:t>
            </a:r>
            <a:r>
              <a:rPr lang="en-US" sz="1300" baseline="30000">
                <a:solidFill>
                  <a:srgbClr val="1D2769"/>
                </a:solidFill>
              </a:rPr>
              <a:t>ère</a:t>
            </a:r>
            <a:r>
              <a:rPr lang="en-US" sz="1300">
                <a:solidFill>
                  <a:srgbClr val="1D2769"/>
                </a:solidFill>
              </a:rPr>
              <a:t> et Terminale</a:t>
            </a:r>
            <a:endParaRPr sz="1300">
              <a:solidFill>
                <a:srgbClr val="1D2769"/>
              </a:solidFill>
            </a:endParaRPr>
          </a:p>
          <a:p>
            <a:pPr marL="914400" marR="533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400"/>
              <a:buChar char="○"/>
            </a:pPr>
            <a:r>
              <a:rPr lang="en-US" sz="1300">
                <a:solidFill>
                  <a:srgbClr val="1D2769"/>
                </a:solidFill>
              </a:rPr>
              <a:t>CV + Lettre de motivation (si le baccalauréat n'a pas été obtenu en 2025, précisez ce que vous avez fait antérieurement à cette demande)</a:t>
            </a:r>
            <a:endParaRPr sz="1300">
              <a:solidFill>
                <a:srgbClr val="1D2769"/>
              </a:solidFill>
            </a:endParaRPr>
          </a:p>
          <a:p>
            <a:pPr marL="914400" marR="533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400"/>
              <a:buChar char="○"/>
            </a:pPr>
            <a:r>
              <a:rPr lang="en-US" sz="1300">
                <a:solidFill>
                  <a:srgbClr val="1D2769"/>
                </a:solidFill>
              </a:rPr>
              <a:t>Dernier relevé de notes études supérieures </a:t>
            </a:r>
            <a:r>
              <a:rPr lang="en-US" sz="1300" i="1">
                <a:solidFill>
                  <a:srgbClr val="1D2769"/>
                </a:solidFill>
              </a:rPr>
              <a:t>uniquement pour les étudiants déjà inscrits dans l’enseignement supérieur l’année précédente</a:t>
            </a:r>
            <a:endParaRPr sz="1300" i="1">
              <a:solidFill>
                <a:srgbClr val="1D2769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1500" b="1">
                <a:solidFill>
                  <a:srgbClr val="28285B"/>
                </a:solidFill>
              </a:rPr>
              <a:t>Procédure et calendrier. Toutes les informations utiles sont </a:t>
            </a:r>
            <a:r>
              <a:rPr lang="en-US" sz="1500">
                <a:solidFill>
                  <a:srgbClr val="28285B"/>
                </a:solidFill>
              </a:rPr>
              <a:t>sur la page dédiée</a:t>
            </a:r>
            <a:r>
              <a:rPr lang="en-US" sz="1700">
                <a:solidFill>
                  <a:srgbClr val="28285B"/>
                </a:solidFill>
              </a:rPr>
              <a:t> :  </a:t>
            </a:r>
            <a:r>
              <a:rPr lang="en-US" sz="1700" u="sng">
                <a:solidFill>
                  <a:schemeClr val="hlink"/>
                </a:solidFill>
                <a:hlinkClick r:id="rId4"/>
              </a:rPr>
              <a:t>https://www.assas-universite.fr/fr/reorientation</a:t>
            </a:r>
            <a:endParaRPr sz="1700">
              <a:solidFill>
                <a:srgbClr val="28285B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28285B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9513" y="479425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"/>
          <p:cNvSpPr txBox="1">
            <a:spLocks noGrp="1"/>
          </p:cNvSpPr>
          <p:nvPr>
            <p:ph type="title"/>
          </p:nvPr>
        </p:nvSpPr>
        <p:spPr>
          <a:xfrm>
            <a:off x="4107225" y="463613"/>
            <a:ext cx="56454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Panthéon-Assas</a:t>
            </a:r>
            <a:endParaRPr/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9439" y="152414"/>
            <a:ext cx="1456362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 txBox="1"/>
          <p:nvPr/>
        </p:nvSpPr>
        <p:spPr>
          <a:xfrm>
            <a:off x="755650" y="1770062"/>
            <a:ext cx="105315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Modalités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d’accompagnement pour les étudiants de Paris-Panthéon-Assas :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   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Ateliers d’aide à la réorientation inter-semestre </a:t>
            </a: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Char char="●"/>
            </a:pPr>
            <a:r>
              <a:rPr lang="en-US" sz="1800" b="1" i="0" u="none" strike="noStrike" cap="none">
                <a:solidFill>
                  <a:srgbClr val="28285B"/>
                </a:solidFill>
              </a:rPr>
              <a:t>les lundis </a:t>
            </a:r>
            <a:r>
              <a:rPr lang="en-US" sz="1800" b="1">
                <a:solidFill>
                  <a:srgbClr val="28285B"/>
                </a:solidFill>
              </a:rPr>
              <a:t>3</a:t>
            </a:r>
            <a:r>
              <a:rPr lang="en-US" sz="1800" b="1" i="0" u="none" strike="noStrike" cap="none">
                <a:solidFill>
                  <a:srgbClr val="28285B"/>
                </a:solidFill>
              </a:rPr>
              <a:t> e</a:t>
            </a:r>
            <a:r>
              <a:rPr lang="en-US" sz="1800" b="1">
                <a:solidFill>
                  <a:srgbClr val="28285B"/>
                </a:solidFill>
              </a:rPr>
              <a:t>t lundi 17 </a:t>
            </a:r>
            <a:r>
              <a:rPr lang="en-US" sz="1800" b="1" i="0" u="none" strike="noStrike" cap="none">
                <a:solidFill>
                  <a:srgbClr val="28285B"/>
                </a:solidFill>
              </a:rPr>
              <a:t>novembre 202</a:t>
            </a:r>
            <a:r>
              <a:rPr lang="en-US" sz="1800" b="1">
                <a:solidFill>
                  <a:srgbClr val="28285B"/>
                </a:solidFill>
              </a:rPr>
              <a:t>5</a:t>
            </a:r>
            <a:r>
              <a:rPr lang="en-US" sz="1800" b="1" i="0" u="none" strike="noStrike" cap="none">
                <a:solidFill>
                  <a:srgbClr val="28285B"/>
                </a:solidFill>
              </a:rPr>
              <a:t>, de 1</a:t>
            </a:r>
            <a:r>
              <a:rPr lang="en-US" sz="1800" b="1">
                <a:solidFill>
                  <a:srgbClr val="28285B"/>
                </a:solidFill>
              </a:rPr>
              <a:t>0</a:t>
            </a:r>
            <a:r>
              <a:rPr lang="en-US" sz="1800" b="1" i="0" u="none" strike="noStrike" cap="none">
                <a:solidFill>
                  <a:srgbClr val="28285B"/>
                </a:solidFill>
              </a:rPr>
              <a:t>h à 1</a:t>
            </a:r>
            <a:r>
              <a:rPr lang="en-US" sz="1800" b="1">
                <a:solidFill>
                  <a:srgbClr val="28285B"/>
                </a:solidFill>
              </a:rPr>
              <a:t>2</a:t>
            </a:r>
            <a:r>
              <a:rPr lang="en-US" sz="1800" b="1" i="0" u="none" strike="noStrike" cap="none">
                <a:solidFill>
                  <a:srgbClr val="28285B"/>
                </a:solidFill>
              </a:rPr>
              <a:t>h</a:t>
            </a: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au CIO </a:t>
            </a:r>
            <a:r>
              <a:rPr lang="en-US" sz="1800">
                <a:solidFill>
                  <a:srgbClr val="1D2769"/>
                </a:solidFill>
              </a:rPr>
              <a:t>(Bureau 118 - 1</a:t>
            </a:r>
            <a:r>
              <a:rPr lang="en-US" sz="1800" baseline="30000">
                <a:solidFill>
                  <a:srgbClr val="1D2769"/>
                </a:solidFill>
              </a:rPr>
              <a:t>er</a:t>
            </a:r>
            <a:r>
              <a:rPr lang="en-US" sz="1800">
                <a:solidFill>
                  <a:srgbClr val="1D2769"/>
                </a:solidFill>
              </a:rPr>
              <a:t> étage - centre Assas)</a:t>
            </a:r>
            <a:endParaRPr sz="1800">
              <a:solidFill>
                <a:srgbClr val="1D276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Relecture CV/LM</a:t>
            </a: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Échanges entre étudiants</a:t>
            </a: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Entretiens conseils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Distribution d’un guide : “Se réorienter. Guide général”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Pour toute demande d’informations complémentaires : </a:t>
            </a:r>
            <a:r>
              <a:rPr lang="en-US" sz="1800" i="0" u="none" strike="noStrike" cap="none">
                <a:solidFill>
                  <a:srgbClr val="0070C0"/>
                </a:solidFill>
              </a:rPr>
              <a:t>cio@</a:t>
            </a:r>
            <a:r>
              <a:rPr lang="en-US" sz="1800">
                <a:solidFill>
                  <a:srgbClr val="0070C0"/>
                </a:solidFill>
              </a:rPr>
              <a:t>assas-universite.fr</a:t>
            </a:r>
            <a:endParaRPr sz="18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9863" y="463550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>
            <a:spLocks noGrp="1"/>
          </p:cNvSpPr>
          <p:nvPr>
            <p:ph type="title"/>
          </p:nvPr>
        </p:nvSpPr>
        <p:spPr>
          <a:xfrm>
            <a:off x="4108325" y="377888"/>
            <a:ext cx="5481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Sorbonne Nouvelle</a:t>
            </a:r>
            <a:endParaRPr/>
          </a:p>
        </p:txBody>
      </p:sp>
      <p:graphicFrame>
        <p:nvGraphicFramePr>
          <p:cNvPr id="359" name="Google Shape;359;p18"/>
          <p:cNvGraphicFramePr/>
          <p:nvPr/>
        </p:nvGraphicFramePr>
        <p:xfrm>
          <a:off x="335387" y="1411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{8B15D73C-8B56-4EA5-8EF4-298D39FC544A}</a:tableStyleId>
              </a:tblPr>
              <a:tblGrid>
                <a:gridCol w="149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Domaines 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1550" marR="21550" marT="38800" marB="3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 ouvertes à la réorientation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1550" marR="21550" marT="38800" marB="388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50"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2F2A85"/>
                          </a:solidFill>
                        </a:rPr>
                        <a:t>Arts et Médias</a:t>
                      </a:r>
                      <a:endParaRPr sz="1800">
                        <a:solidFill>
                          <a:srgbClr val="2F2A85"/>
                        </a:solidFill>
                      </a:endParaRPr>
                    </a:p>
                  </a:txBody>
                  <a:tcPr marL="21550" marR="21550" marT="38800" marB="3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Cinéma audiovisuel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Etudes théâtrales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Information-communication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Médiation culturelle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Etudes culturelles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21550" marR="21550" marT="38800" marB="38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2F2A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Langues</a:t>
                      </a:r>
                      <a:endParaRPr sz="1800" u="none" strike="noStrike" cap="none">
                        <a:solidFill>
                          <a:srgbClr val="2F2A85"/>
                        </a:solidFill>
                      </a:endParaRPr>
                    </a:p>
                  </a:txBody>
                  <a:tcPr marL="21550" marR="21550" marT="38800" marB="388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Langues Etrangères Appliquées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LLCER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Anglais culture économique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Etudes européennes et internationales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21550" marR="21550" marT="38800" marB="38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8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2F2A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Lettres et </a:t>
                      </a:r>
                      <a:endParaRPr sz="1800" b="1" i="0" u="none" strike="noStrike" cap="none">
                        <a:solidFill>
                          <a:srgbClr val="2F2A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2F2A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Sciences du langage</a:t>
                      </a:r>
                      <a:endParaRPr sz="1800" u="none" strike="noStrike" cap="none">
                        <a:solidFill>
                          <a:srgbClr val="2F2A85"/>
                        </a:solidFill>
                      </a:endParaRPr>
                    </a:p>
                  </a:txBody>
                  <a:tcPr marL="21550" marR="21550" marT="38800" marB="388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Lettres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Sciences du langage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21550" marR="21550" marT="38800" marB="3880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5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60" name="Google Shape;36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169987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8"/>
          <p:cNvSpPr txBox="1"/>
          <p:nvPr/>
        </p:nvSpPr>
        <p:spPr>
          <a:xfrm>
            <a:off x="7218775" y="1357925"/>
            <a:ext cx="4804200" cy="4461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Organisation des licences en majeure / mineure </a:t>
            </a:r>
            <a:endParaRPr sz="1800" b="0" i="0" u="none" strike="noStrike" cap="none">
              <a:solidFill>
                <a:schemeClr val="dk1"/>
              </a:solidFill>
              <a:highlight>
                <a:srgbClr val="FFF2CC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auf : LEA</a:t>
            </a:r>
            <a:r>
              <a:rPr lang="en-US" sz="1800">
                <a:solidFill>
                  <a:schemeClr val="dk1"/>
                </a:solidFill>
              </a:rPr>
              <a:t>, Médiation culturelle, Etudes culturelles, ACE, EEI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Consultez le livret des mineures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Consultez les fiches diplômes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Consultez les brochures licence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Formations à distance : LLCER Anglais ; Lettres ; Sciences du langage 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8"/>
          <p:cNvSpPr txBox="1"/>
          <p:nvPr/>
        </p:nvSpPr>
        <p:spPr>
          <a:xfrm>
            <a:off x="397025" y="6042250"/>
            <a:ext cx="11502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500">
                <a:solidFill>
                  <a:schemeClr val="dk1"/>
                </a:solidFill>
              </a:rPr>
              <a:t>Offre de formation : </a:t>
            </a:r>
            <a:r>
              <a:rPr lang="en-US" sz="1500" u="sng">
                <a:solidFill>
                  <a:schemeClr val="hlink"/>
                </a:solidFill>
                <a:hlinkClick r:id="rId5"/>
              </a:rPr>
              <a:t>https://www.sorbonne-nouvelle.fr/l-offre-de-formation-de-la-sorbonne-nouvelle-3.kjsp?RH=1178827308773</a:t>
            </a:r>
            <a:r>
              <a:rPr lang="en-US" sz="1500">
                <a:solidFill>
                  <a:schemeClr val="dk1"/>
                </a:solidFill>
              </a:rPr>
              <a:t> </a:t>
            </a:r>
            <a:endParaRPr sz="15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364" name="Google Shape;36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34675" y="152402"/>
            <a:ext cx="2557315" cy="109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9ba02d232_0_1"/>
          <p:cNvSpPr txBox="1"/>
          <p:nvPr/>
        </p:nvSpPr>
        <p:spPr>
          <a:xfrm>
            <a:off x="1763712" y="854075"/>
            <a:ext cx="4384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309ba02d232_0_1"/>
          <p:cNvSpPr txBox="1"/>
          <p:nvPr/>
        </p:nvSpPr>
        <p:spPr>
          <a:xfrm>
            <a:off x="264275" y="1247775"/>
            <a:ext cx="7809900" cy="5551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8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Comment candidater ? </a:t>
            </a:r>
            <a:endParaRPr sz="18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Dépôt de dossier :  </a:t>
            </a:r>
            <a:r>
              <a:rPr lang="en-US" sz="2000" b="1"/>
              <a:t>5 novembre - 4 décembre 2025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</a:t>
            </a:r>
            <a:r>
              <a:rPr lang="en-US" sz="2000" b="1"/>
              <a:t>eC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candidat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Sorbonne Nouvelle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Examen des candidatures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5 - 1</a:t>
            </a:r>
            <a:r>
              <a:rPr lang="en-US" sz="2000" b="1"/>
              <a:t>5 décembre 2025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Publication des résultats :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partir du 1</a:t>
            </a:r>
            <a:r>
              <a:rPr lang="en-US" sz="2000" b="1"/>
              <a:t>6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décembre 202</a:t>
            </a:r>
            <a:r>
              <a:rPr lang="en-US" sz="2000" b="1"/>
              <a:t>5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Inscriptions administratives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</a:t>
            </a:r>
            <a:r>
              <a:rPr lang="en-US" sz="2000" b="1"/>
              <a:t>7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décembre 202</a:t>
            </a:r>
            <a:r>
              <a:rPr lang="en-US" sz="2000" b="1"/>
              <a:t>5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- 1</a:t>
            </a:r>
            <a:r>
              <a:rPr lang="en-US" sz="2000" b="1"/>
              <a:t>6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janvier 202</a:t>
            </a:r>
            <a:r>
              <a:rPr lang="en-US" sz="2000" b="1"/>
              <a:t>6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/>
              <a:t>Transfert de dossier pour les étudiant.es USN / inscription pour les primo-arrivant. es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Inscriptions pédagogiques :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8 - 19 janvier 202</a:t>
            </a:r>
            <a:r>
              <a:rPr lang="en-US" sz="2000" b="1"/>
              <a:t>6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2000"/>
              <a:t>Sur IPweb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Toutes les informations sur l</a:t>
            </a:r>
            <a:r>
              <a:rPr lang="en-US" sz="1800"/>
              <a:t>a page Réorientations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http://www.univ-paris3.fr/reorientations-466125.kjsp?RH=1488295442571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09ba02d232_0_1"/>
          <p:cNvSpPr txBox="1"/>
          <p:nvPr/>
        </p:nvSpPr>
        <p:spPr>
          <a:xfrm>
            <a:off x="8485875" y="1247775"/>
            <a:ext cx="3441000" cy="5436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1">
                <a:solidFill>
                  <a:srgbClr val="2F2A85"/>
                </a:solidFill>
              </a:rPr>
              <a:t>D</a:t>
            </a:r>
            <a:r>
              <a:rPr lang="en-US" sz="18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ossier de candidature </a:t>
            </a:r>
            <a:endParaRPr sz="18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Pièces obligatoires 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 de scolarité 2024/2025 en 1ère année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Relevé de note du bac et épreuves anticipées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Bulletin de note de terminale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Lettre de motivation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Pièces facultatives :</a:t>
            </a: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Résultats du S1 ou tout</a:t>
            </a:r>
            <a:r>
              <a:rPr lang="en-US" sz="1800">
                <a:solidFill>
                  <a:schemeClr val="dk1"/>
                </a:solidFill>
              </a:rPr>
              <a:t>e autre année dans le supérieur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Lettre de recommandation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Fiche de suivi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09ba02d232_0_1"/>
          <p:cNvSpPr txBox="1">
            <a:spLocks noGrp="1"/>
          </p:cNvSpPr>
          <p:nvPr>
            <p:ph type="title"/>
          </p:nvPr>
        </p:nvSpPr>
        <p:spPr>
          <a:xfrm>
            <a:off x="4108325" y="377888"/>
            <a:ext cx="5481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Sorbonne Nouvelle</a:t>
            </a:r>
            <a:endParaRPr/>
          </a:p>
        </p:txBody>
      </p:sp>
      <p:pic>
        <p:nvPicPr>
          <p:cNvPr id="373" name="Google Shape;373;g309ba02d23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1169987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09ba02d232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309ba02d232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34675" y="152402"/>
            <a:ext cx="2557315" cy="109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>
            <a:spLocks noGrp="1"/>
          </p:cNvSpPr>
          <p:nvPr>
            <p:ph type="title"/>
          </p:nvPr>
        </p:nvSpPr>
        <p:spPr>
          <a:xfrm>
            <a:off x="4149550" y="473925"/>
            <a:ext cx="72912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SOMMAIRE</a:t>
            </a: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body" idx="1"/>
          </p:nvPr>
        </p:nvSpPr>
        <p:spPr>
          <a:xfrm>
            <a:off x="4256087" y="1552575"/>
            <a:ext cx="7810500" cy="378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Calibri"/>
              <a:buAutoNum type="arabicPeriod"/>
            </a:pPr>
            <a:r>
              <a:rPr lang="en-US" sz="2400" b="0" i="0" u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Panorama des universités d’Ile de France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Calibri"/>
              <a:buAutoNum type="arabicPeriod"/>
            </a:pPr>
            <a:r>
              <a:rPr lang="en-US" sz="2400" b="0" i="0" u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Une réorientation se prépare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Calibri"/>
              <a:buAutoNum type="arabicPeriod"/>
            </a:pPr>
            <a:r>
              <a:rPr lang="en-US" sz="2400" b="0" i="0" u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Les démarches de réorientation des Universités 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Calibri"/>
              <a:buAutoNum type="arabicPeriod"/>
            </a:pPr>
            <a:r>
              <a:rPr lang="en-US" sz="2400" b="0" i="0" u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Listes des SCUIO-IP d’IdF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 rot="-5400000">
            <a:off x="-1277937" y="3060700"/>
            <a:ext cx="4498975" cy="11811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Présentation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8450" y="2873375"/>
            <a:ext cx="23622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437" y="190500"/>
            <a:ext cx="1292225" cy="121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6563" y="463563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06/11/2025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"/>
          <p:cNvSpPr txBox="1">
            <a:spLocks noGrp="1"/>
          </p:cNvSpPr>
          <p:nvPr>
            <p:ph type="title"/>
          </p:nvPr>
        </p:nvSpPr>
        <p:spPr>
          <a:xfrm>
            <a:off x="4140576" y="377900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Sciences et Ingénierie </a:t>
            </a:r>
            <a:b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381" name="Google Shape;3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104" y="377825"/>
            <a:ext cx="2071074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9"/>
          <p:cNvSpPr txBox="1"/>
          <p:nvPr/>
        </p:nvSpPr>
        <p:spPr>
          <a:xfrm>
            <a:off x="1077350" y="1468425"/>
            <a:ext cx="111783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Candidatures ouvertes du 2</a:t>
            </a:r>
            <a:r>
              <a:rPr lang="en-US" sz="2300" b="1">
                <a:solidFill>
                  <a:srgbClr val="2F2A85"/>
                </a:solidFill>
              </a:rPr>
              <a:t>6</a:t>
            </a:r>
            <a:r>
              <a:rPr lang="en-US" sz="23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novembre au </a:t>
            </a:r>
            <a:r>
              <a:rPr lang="en-US" sz="2300" b="1">
                <a:solidFill>
                  <a:srgbClr val="2F2A85"/>
                </a:solidFill>
              </a:rPr>
              <a:t>10</a:t>
            </a:r>
            <a:r>
              <a:rPr lang="en-US" sz="23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décembre 202</a:t>
            </a:r>
            <a:r>
              <a:rPr lang="en-US" sz="2300" b="1">
                <a:solidFill>
                  <a:srgbClr val="2F2A85"/>
                </a:solidFill>
              </a:rPr>
              <a:t>5</a:t>
            </a:r>
            <a:r>
              <a:rPr lang="en-US" sz="23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inclus.</a:t>
            </a:r>
            <a:r>
              <a:rPr lang="en-US" sz="21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2300"/>
              <a:buFont typeface="Arial"/>
              <a:buNone/>
            </a:pPr>
            <a:r>
              <a:rPr lang="en-US" sz="21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Début des cours : 1</a:t>
            </a:r>
            <a:r>
              <a:rPr lang="en-US" sz="2100" b="1">
                <a:solidFill>
                  <a:srgbClr val="2F2A85"/>
                </a:solidFill>
              </a:rPr>
              <a:t>9</a:t>
            </a:r>
            <a:r>
              <a:rPr lang="en-US" sz="21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janvier 202</a:t>
            </a:r>
            <a:r>
              <a:rPr lang="en-US" sz="2100" b="1">
                <a:solidFill>
                  <a:srgbClr val="2F2A85"/>
                </a:solidFill>
              </a:rPr>
              <a:t>6</a:t>
            </a:r>
            <a:endParaRPr sz="21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Modalités de candidatures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L’ensemble des pièces ci-dessous sera à verser numériquement lors de la candidature en ligne dont le lien sera indiqué sur l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 site de la Faculté des Sciences et Ingénierie</a:t>
            </a: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7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Dossier pour les externes </a:t>
            </a:r>
            <a:r>
              <a:rPr lang="en-US" sz="15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5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Lettre de motivation.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Copie du relevé de notes du Baccalauréat.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Copie de la carte d’étudiant ou du certificat de scolarité.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Copie de toutes les notes obtenues post-bac (pièce facultative)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Dossier pour les étudiantes et étudiants CPGE actuellement inscrits en cumulatif à Sorbonne Université  : </a:t>
            </a:r>
            <a:endParaRPr sz="17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Lettre de motivation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Copie du relevé de notes du baccalauréat  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Notes du 1er semestre 202</a:t>
            </a:r>
            <a:r>
              <a:rPr lang="en-US" sz="1600">
                <a:solidFill>
                  <a:srgbClr val="2F2A85"/>
                </a:solidFill>
              </a:rPr>
              <a:t>5</a:t>
            </a: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en-US" sz="1600">
                <a:solidFill>
                  <a:srgbClr val="2F2A85"/>
                </a:solidFill>
              </a:rPr>
              <a:t>6</a:t>
            </a: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de votre CPGE où le cas échéant d’une attestation de vote CPE faisant état des résultats obtenus (pièce facultative)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Copie de la carte étudiant ou du certificat de scolarité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9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06/11/2025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9c0f1d3ac4_0_0"/>
          <p:cNvSpPr txBox="1">
            <a:spLocks noGrp="1"/>
          </p:cNvSpPr>
          <p:nvPr>
            <p:ph type="title"/>
          </p:nvPr>
        </p:nvSpPr>
        <p:spPr>
          <a:xfrm>
            <a:off x="4140576" y="377900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Sciences et Ingénierie </a:t>
            </a:r>
            <a:b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391" name="Google Shape;391;g39c0f1d3ac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104" y="377825"/>
            <a:ext cx="2071074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39c0f1d3ac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39c0f1d3ac4_0_0"/>
          <p:cNvSpPr txBox="1"/>
          <p:nvPr/>
        </p:nvSpPr>
        <p:spPr>
          <a:xfrm>
            <a:off x="283450" y="2176225"/>
            <a:ext cx="11178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7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Dossier pour les</a:t>
            </a:r>
            <a:r>
              <a:rPr lang="en-US" sz="1700" b="1">
                <a:solidFill>
                  <a:srgbClr val="2F2A85"/>
                </a:solidFill>
              </a:rPr>
              <a:t> étudiantes et étudiants actuellement inscrits à la Faculté des Lettres de Sorbonne Université</a:t>
            </a:r>
            <a:r>
              <a:rPr lang="en-US" sz="17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5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Lettre de motivation.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Copie du relevé de notes du Baccalauréat.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2F2A85"/>
                </a:solidFill>
              </a:rPr>
              <a:t>-  Notes du 1er semestre 2025/2026 si vous les avez en votre possession (pièce facultative)</a:t>
            </a:r>
            <a:endParaRPr sz="1600">
              <a:solidFill>
                <a:srgbClr val="2F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Copie de la carte d’étudiant ou du certificat de scolarité.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Dossier pour les étudiantes et étudiants actuellement inscrits </a:t>
            </a:r>
            <a:r>
              <a:rPr lang="en-US" sz="1700" b="1">
                <a:solidFill>
                  <a:srgbClr val="2F2A85"/>
                </a:solidFill>
              </a:rPr>
              <a:t>à un portail de la Faculté des Sciences et Ingénierie de Sorbonne Université</a:t>
            </a:r>
            <a:r>
              <a:rPr lang="en-US" sz="17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7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- Lettre de motivation</a:t>
            </a:r>
            <a:endParaRPr sz="1600" b="0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39c0f1d3ac4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39c0f1d3ac4_0_0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06/11/2025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 txBox="1"/>
          <p:nvPr/>
        </p:nvSpPr>
        <p:spPr>
          <a:xfrm>
            <a:off x="1222175" y="1468425"/>
            <a:ext cx="10069500" cy="5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2400"/>
              <a:buFont typeface="Arial"/>
              <a:buNone/>
            </a:pPr>
            <a:endParaRPr sz="2400" b="1">
              <a:solidFill>
                <a:srgbClr val="2F2A85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F2A85"/>
                </a:solidFill>
                <a:latin typeface="Arial"/>
                <a:ea typeface="Arial"/>
                <a:cs typeface="Arial"/>
                <a:sym typeface="Arial"/>
              </a:rPr>
              <a:t>Formations ouvertes à la réorientation : </a:t>
            </a:r>
            <a:endParaRPr sz="2300" b="1" i="0" u="none" strike="noStrike" cap="none">
              <a:solidFill>
                <a:srgbClr val="2F2A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</a:rPr>
              <a:t>Portail Electronique - Informatique</a:t>
            </a:r>
            <a:endParaRPr sz="19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5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</a:rPr>
              <a:t>Portail Chimie - Sciences de la Terre - Mécanique</a:t>
            </a:r>
            <a:endParaRPr sz="19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5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</a:rPr>
              <a:t>Portail Mathématiques - Physique - Mécanique </a:t>
            </a:r>
            <a:endParaRPr sz="19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5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</a:rPr>
              <a:t>Portail Mathématiques - Informatique</a:t>
            </a:r>
            <a:endParaRPr sz="19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5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</a:rPr>
              <a:t>Portail Physique - Chimie</a:t>
            </a:r>
            <a:endParaRPr sz="19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5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</a:rPr>
              <a:t>Portail Sciences de l’ingénieur : Electronique - Mécanique</a:t>
            </a:r>
            <a:endParaRPr sz="19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5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</a:rPr>
              <a:t>Portail Sciences de la Vie - Chimie - Sciences de la Terre</a:t>
            </a:r>
            <a:endParaRPr sz="19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5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L1 en enseignement à distance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0"/>
          <p:cNvSpPr txBox="1">
            <a:spLocks noGrp="1"/>
          </p:cNvSpPr>
          <p:nvPr>
            <p:ph type="title"/>
          </p:nvPr>
        </p:nvSpPr>
        <p:spPr>
          <a:xfrm>
            <a:off x="4140576" y="377900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Sciences et Ingénierie </a:t>
            </a:r>
            <a:b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02" name="Google Shape;40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3104" y="377825"/>
            <a:ext cx="2071074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/>
          <p:cNvSpPr txBox="1"/>
          <p:nvPr/>
        </p:nvSpPr>
        <p:spPr>
          <a:xfrm>
            <a:off x="559275" y="6416404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06/11/2025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9c0f1d3ac4_0_9"/>
          <p:cNvSpPr txBox="1"/>
          <p:nvPr/>
        </p:nvSpPr>
        <p:spPr>
          <a:xfrm>
            <a:off x="820450" y="2090150"/>
            <a:ext cx="100695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b="1">
                <a:solidFill>
                  <a:schemeClr val="accent1"/>
                </a:solidFill>
              </a:rPr>
              <a:t>Pour les externe :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Vous pouvez candidater à un seul portail parmi les 7 proposés en L1 et/ou en L1 EAD 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b="1">
                <a:solidFill>
                  <a:schemeClr val="accent1"/>
                </a:solidFill>
              </a:rPr>
              <a:t>Pour les étudiantes et étudiants CUPGE inscrits en cumulatif à Sorbonne Université et les étudiantes et étudiants inscrits à la Faculté des Lettres de Sorbonne Université :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Vous pouvez candidater à deux portails de L1</a:t>
            </a:r>
            <a:endParaRPr sz="2600" b="1">
              <a:solidFill>
                <a:srgbClr val="2F2A85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b="1">
                <a:solidFill>
                  <a:schemeClr val="accent1"/>
                </a:solidFill>
              </a:rPr>
              <a:t>Pour les étudiantes et étudiants inscrits à un portail de L1 à la Faculté des Sciences et Ingénierie de Sorbonne Université :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Vous pouvez candidater à un portail de L1</a:t>
            </a:r>
            <a:endParaRPr sz="16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39c0f1d3ac4_0_9"/>
          <p:cNvSpPr txBox="1">
            <a:spLocks noGrp="1"/>
          </p:cNvSpPr>
          <p:nvPr>
            <p:ph type="title"/>
          </p:nvPr>
        </p:nvSpPr>
        <p:spPr>
          <a:xfrm>
            <a:off x="4140576" y="377900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Sciences et Ingénierie </a:t>
            </a:r>
            <a:b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12" name="Google Shape;412;g39c0f1d3ac4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104" y="377825"/>
            <a:ext cx="2071074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39c0f1d3ac4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39c0f1d3ac4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39c0f1d3ac4_0_9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06/11/2025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9c1d801159_0_12"/>
          <p:cNvSpPr txBox="1"/>
          <p:nvPr/>
        </p:nvSpPr>
        <p:spPr>
          <a:xfrm flipH="1">
            <a:off x="4414050" y="847150"/>
            <a:ext cx="52068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r>
              <a:rPr lang="en-US" sz="1600" b="1">
                <a:solidFill>
                  <a:srgbClr val="1D2769"/>
                </a:solidFill>
              </a:rPr>
              <a:t>Sont concernés par la réorientation semestrielle les étudiantes, étudiants inscrites et inscrits en :</a:t>
            </a:r>
            <a:endParaRPr sz="1600" b="1">
              <a:solidFill>
                <a:srgbClr val="1D2769"/>
              </a:solidFill>
            </a:endParaRPr>
          </a:p>
        </p:txBody>
      </p:sp>
      <p:sp>
        <p:nvSpPr>
          <p:cNvPr id="421" name="Google Shape;421;g39c1d801159_0_12"/>
          <p:cNvSpPr txBox="1">
            <a:spLocks noGrp="1"/>
          </p:cNvSpPr>
          <p:nvPr>
            <p:ph type="title"/>
          </p:nvPr>
        </p:nvSpPr>
        <p:spPr>
          <a:xfrm>
            <a:off x="4186051" y="159425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000"/>
              <a:buFont typeface="Arial"/>
              <a:buNone/>
            </a:pP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Lettres</a:t>
            </a:r>
            <a:b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22" name="Google Shape;422;g39c1d801159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39c1d801159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39c1d801159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9003" y="266700"/>
            <a:ext cx="1948200" cy="7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39c1d801159_0_12"/>
          <p:cNvSpPr txBox="1"/>
          <p:nvPr/>
        </p:nvSpPr>
        <p:spPr>
          <a:xfrm>
            <a:off x="462725" y="1517825"/>
            <a:ext cx="49107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7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2060"/>
                </a:solidFill>
              </a:rPr>
              <a:t>Première année de licence </a:t>
            </a:r>
            <a:r>
              <a:rPr lang="en-US" sz="1300">
                <a:solidFill>
                  <a:srgbClr val="002060"/>
                </a:solidFill>
              </a:rPr>
              <a:t>à Sorbonne Université (réorientation interne)</a:t>
            </a:r>
            <a:endParaRPr sz="13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2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2060"/>
                </a:solidFill>
              </a:rPr>
              <a:t>Première année au sein d’autres établissements </a:t>
            </a:r>
            <a:r>
              <a:rPr lang="en-US" sz="1300">
                <a:solidFill>
                  <a:srgbClr val="002060"/>
                </a:solidFill>
              </a:rPr>
              <a:t>(réorientation externe)</a:t>
            </a:r>
            <a:endParaRPr sz="13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2060"/>
                </a:solidFill>
              </a:rPr>
              <a:t>CPGE Cumulatif </a:t>
            </a:r>
            <a:r>
              <a:rPr lang="en-US" sz="1300">
                <a:solidFill>
                  <a:srgbClr val="002060"/>
                </a:solidFill>
              </a:rPr>
              <a:t>souhaitant se réorienter en présentiel (réorientation interne)</a:t>
            </a:r>
            <a:endParaRPr sz="1300">
              <a:solidFill>
                <a:srgbClr val="002060"/>
              </a:solidFill>
            </a:endParaRPr>
          </a:p>
        </p:txBody>
      </p:sp>
      <p:pic>
        <p:nvPicPr>
          <p:cNvPr id="426" name="Google Shape;426;g39c1d801159_0_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0798" y="1854075"/>
            <a:ext cx="742627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39c1d801159_0_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4499" y="2675915"/>
            <a:ext cx="924900" cy="36996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39c1d801159_0_12"/>
          <p:cNvSpPr txBox="1"/>
          <p:nvPr/>
        </p:nvSpPr>
        <p:spPr>
          <a:xfrm>
            <a:off x="5488950" y="1777574"/>
            <a:ext cx="24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2060"/>
                </a:solidFill>
              </a:rPr>
              <a:t>Mono-licence</a:t>
            </a:r>
            <a:r>
              <a:rPr lang="en-US" b="1">
                <a:solidFill>
                  <a:srgbClr val="1D2769"/>
                </a:solidFill>
              </a:rPr>
              <a:t> uniquement</a:t>
            </a:r>
            <a:endParaRPr b="1">
              <a:solidFill>
                <a:srgbClr val="1D2769"/>
              </a:solidFill>
            </a:endParaRPr>
          </a:p>
        </p:txBody>
      </p:sp>
      <p:sp>
        <p:nvSpPr>
          <p:cNvPr id="429" name="Google Shape;429;g39c1d801159_0_12"/>
          <p:cNvSpPr txBox="1"/>
          <p:nvPr/>
        </p:nvSpPr>
        <p:spPr>
          <a:xfrm>
            <a:off x="5864175" y="2660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D2769"/>
                </a:solidFill>
              </a:rPr>
              <a:t>Mono ou doubles-licences</a:t>
            </a:r>
            <a:endParaRPr b="1">
              <a:solidFill>
                <a:srgbClr val="1D2769"/>
              </a:solidFill>
            </a:endParaRPr>
          </a:p>
        </p:txBody>
      </p:sp>
      <p:sp>
        <p:nvSpPr>
          <p:cNvPr id="430" name="Google Shape;430;g39c1d801159_0_12"/>
          <p:cNvSpPr txBox="1"/>
          <p:nvPr/>
        </p:nvSpPr>
        <p:spPr>
          <a:xfrm>
            <a:off x="1008575" y="3228025"/>
            <a:ext cx="10087500" cy="3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28285B"/>
                </a:solidFill>
              </a:rPr>
              <a:t>Procédure de réorientation sur eCandidat</a:t>
            </a:r>
            <a:endParaRPr b="1" u="sng">
              <a:solidFill>
                <a:srgbClr val="28285B"/>
              </a:solidFill>
            </a:endParaRPr>
          </a:p>
          <a:p>
            <a:pPr marL="12700" marR="238760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https://candidatures-2025.sorbonne-universite.fr/#!accueilView</a:t>
            </a:r>
            <a:endParaRPr u="sng">
              <a:solidFill>
                <a:schemeClr val="hlink"/>
              </a:solidFill>
            </a:endParaRPr>
          </a:p>
          <a:p>
            <a:pPr marL="12700" marR="238760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85B"/>
                </a:solidFill>
              </a:rPr>
              <a:t>Date de dépôt des dossiers : du 19 novembre au 10 décembre 2025</a:t>
            </a:r>
            <a:endParaRPr>
              <a:solidFill>
                <a:srgbClr val="28285B"/>
              </a:solidFill>
            </a:endParaRPr>
          </a:p>
          <a:p>
            <a:pPr marL="12700" marR="2387600" lvl="0" indent="0" algn="l" rtl="0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8285B"/>
                </a:solidFill>
              </a:rPr>
              <a:t>Composition du dossier :</a:t>
            </a:r>
            <a:endParaRPr b="1">
              <a:solidFill>
                <a:srgbClr val="28285B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85B"/>
                </a:solidFill>
              </a:rPr>
              <a:t>•</a:t>
            </a:r>
            <a:r>
              <a:rPr lang="en-US">
                <a:solidFill>
                  <a:srgbClr val="1D2769"/>
                </a:solidFill>
              </a:rPr>
              <a:t>Curriculum Vitae et Lettre de motivation dactylographiée                                                     </a:t>
            </a:r>
            <a:endParaRPr>
              <a:solidFill>
                <a:srgbClr val="1D27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</a:t>
            </a:r>
            <a:r>
              <a:rPr lang="en-US">
                <a:solidFill>
                  <a:srgbClr val="1D2769"/>
                </a:solidFill>
              </a:rPr>
              <a:t>Relevés de notes du Baccalauréat</a:t>
            </a:r>
            <a:endParaRPr>
              <a:solidFill>
                <a:srgbClr val="1D27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</a:t>
            </a:r>
            <a:r>
              <a:rPr lang="en-US">
                <a:solidFill>
                  <a:srgbClr val="1D2769"/>
                </a:solidFill>
              </a:rPr>
              <a:t>Bulletins ou relevés de notes de Première et de Terminale</a:t>
            </a:r>
            <a:endParaRPr>
              <a:solidFill>
                <a:srgbClr val="1D27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</a:t>
            </a:r>
            <a:r>
              <a:rPr lang="en-US">
                <a:solidFill>
                  <a:srgbClr val="1D2769"/>
                </a:solidFill>
              </a:rPr>
              <a:t>Certificat de scolarité de l'année en cours</a:t>
            </a:r>
            <a:endParaRPr>
              <a:solidFill>
                <a:srgbClr val="1D27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•</a:t>
            </a:r>
            <a:r>
              <a:rPr lang="en-US">
                <a:solidFill>
                  <a:srgbClr val="1D2769"/>
                </a:solidFill>
              </a:rPr>
              <a:t>Attestation(s) de crédits ECTS et Relevés de notes post-Baccalauréat pour les étudiants</a:t>
            </a:r>
            <a:endParaRPr>
              <a:solidFill>
                <a:srgbClr val="1D2769"/>
              </a:solidFill>
            </a:endParaRPr>
          </a:p>
          <a:p>
            <a:pPr marL="11684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D2769"/>
                </a:solidFill>
              </a:rPr>
              <a:t> en CPGE L2/L3</a:t>
            </a:r>
            <a:endParaRPr>
              <a:solidFill>
                <a:srgbClr val="1D27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8285B"/>
                </a:solidFill>
              </a:rPr>
              <a:t>Informations et modalités essentielles sur : </a:t>
            </a:r>
            <a:r>
              <a:rPr lang="en-US" u="sng">
                <a:solidFill>
                  <a:srgbClr val="E6332A"/>
                </a:solidFill>
              </a:rPr>
              <a:t>https://lettres.sorbonne-universite.fr/formation/scolarite/reorientation-semestrielle</a:t>
            </a:r>
            <a:endParaRPr u="sng">
              <a:solidFill>
                <a:srgbClr val="E6332A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9c1d801159_0_39"/>
          <p:cNvSpPr txBox="1"/>
          <p:nvPr/>
        </p:nvSpPr>
        <p:spPr>
          <a:xfrm flipH="1">
            <a:off x="4414050" y="847150"/>
            <a:ext cx="52068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r>
              <a:rPr lang="en-US" sz="1600" b="1">
                <a:solidFill>
                  <a:srgbClr val="1D2769"/>
                </a:solidFill>
              </a:rPr>
              <a:t>Sont concernés par la réorientation semestrielle les étudiantes, étudiants inscrites et inscrits en :</a:t>
            </a:r>
            <a:endParaRPr sz="1600" b="1">
              <a:solidFill>
                <a:srgbClr val="1D2769"/>
              </a:solidFill>
            </a:endParaRPr>
          </a:p>
        </p:txBody>
      </p:sp>
      <p:sp>
        <p:nvSpPr>
          <p:cNvPr id="436" name="Google Shape;436;g39c1d801159_0_39"/>
          <p:cNvSpPr txBox="1">
            <a:spLocks noGrp="1"/>
          </p:cNvSpPr>
          <p:nvPr>
            <p:ph type="title"/>
          </p:nvPr>
        </p:nvSpPr>
        <p:spPr>
          <a:xfrm>
            <a:off x="4186051" y="159425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000"/>
              <a:buFont typeface="Arial"/>
              <a:buNone/>
            </a:pP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Lettres</a:t>
            </a:r>
            <a:b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37" name="Google Shape;437;g39c1d801159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39c1d801159_0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39c1d801159_0_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9003" y="266700"/>
            <a:ext cx="1948200" cy="7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39c1d801159_0_39"/>
          <p:cNvSpPr txBox="1"/>
          <p:nvPr/>
        </p:nvSpPr>
        <p:spPr>
          <a:xfrm>
            <a:off x="1008575" y="1561450"/>
            <a:ext cx="4910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300">
              <a:solidFill>
                <a:srgbClr val="002060"/>
              </a:solidFill>
            </a:endParaRPr>
          </a:p>
        </p:txBody>
      </p:sp>
      <p:sp>
        <p:nvSpPr>
          <p:cNvPr id="441" name="Google Shape;441;g39c1d801159_0_39"/>
          <p:cNvSpPr txBox="1"/>
          <p:nvPr/>
        </p:nvSpPr>
        <p:spPr>
          <a:xfrm>
            <a:off x="5488950" y="1777574"/>
            <a:ext cx="24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b="1">
              <a:solidFill>
                <a:srgbClr val="1D2769"/>
              </a:solidFill>
            </a:endParaRPr>
          </a:p>
        </p:txBody>
      </p:sp>
      <p:sp>
        <p:nvSpPr>
          <p:cNvPr id="442" name="Google Shape;442;g39c1d801159_0_39"/>
          <p:cNvSpPr txBox="1"/>
          <p:nvPr/>
        </p:nvSpPr>
        <p:spPr>
          <a:xfrm>
            <a:off x="5864175" y="2660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b="1">
              <a:solidFill>
                <a:srgbClr val="1D2769"/>
              </a:solidFill>
            </a:endParaRPr>
          </a:p>
        </p:txBody>
      </p:sp>
      <p:sp>
        <p:nvSpPr>
          <p:cNvPr id="443" name="Google Shape;443;g39c1d801159_0_39"/>
          <p:cNvSpPr txBox="1"/>
          <p:nvPr/>
        </p:nvSpPr>
        <p:spPr>
          <a:xfrm>
            <a:off x="550900" y="1777575"/>
            <a:ext cx="9223200" cy="3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2F8E"/>
              </a:buClr>
              <a:buSzPts val="1300"/>
              <a:buChar char="❖"/>
            </a:pPr>
            <a:r>
              <a:rPr lang="en-US" sz="1300" b="1">
                <a:solidFill>
                  <a:srgbClr val="002F8E"/>
                </a:solidFill>
              </a:rPr>
              <a:t>L2 et L3 en doubles-licences</a:t>
            </a:r>
            <a:r>
              <a:rPr lang="en-US" sz="1300">
                <a:solidFill>
                  <a:srgbClr val="002F8E"/>
                </a:solidFill>
              </a:rPr>
              <a:t> à la Faculté des Lettres souhaitant se réorienter vers l’une des deux mono-licences suivies</a:t>
            </a:r>
            <a:endParaRPr sz="1300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2F8E"/>
                </a:solidFill>
              </a:rPr>
              <a:t>Procédure de réorientation uniquement sur le formulaire de contact GLPI</a:t>
            </a:r>
            <a:endParaRPr sz="1300" b="1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2F8E"/>
                </a:solidFill>
              </a:rPr>
              <a:t>http://scolarite.contact.paris-sorbonne.fr/</a:t>
            </a:r>
            <a:endParaRPr sz="1300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2F8E"/>
                </a:solidFill>
              </a:rPr>
              <a:t>Date de dépôt des dossiers : du 19 novembre au 10 décembre 2025 </a:t>
            </a:r>
            <a:endParaRPr sz="1300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2F8E"/>
                </a:solidFill>
              </a:rPr>
              <a:t>Composition du dossier :</a:t>
            </a:r>
            <a:endParaRPr sz="1300" b="1">
              <a:solidFill>
                <a:srgbClr val="002F8E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8E"/>
              </a:buClr>
              <a:buSzPts val="1300"/>
              <a:buChar char="●"/>
            </a:pPr>
            <a:r>
              <a:rPr lang="en-US" sz="1300">
                <a:solidFill>
                  <a:srgbClr val="002F8E"/>
                </a:solidFill>
              </a:rPr>
              <a:t>Curriculum Vitae</a:t>
            </a:r>
            <a:endParaRPr sz="1300">
              <a:solidFill>
                <a:srgbClr val="002F8E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8E"/>
              </a:buClr>
              <a:buSzPts val="1300"/>
              <a:buChar char="●"/>
            </a:pPr>
            <a:r>
              <a:rPr lang="en-US" sz="1300">
                <a:solidFill>
                  <a:srgbClr val="002F8E"/>
                </a:solidFill>
              </a:rPr>
              <a:t>Lettre de motivation dactylographiée</a:t>
            </a:r>
            <a:endParaRPr sz="1300">
              <a:solidFill>
                <a:srgbClr val="002F8E"/>
              </a:solidFill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F8E"/>
              </a:buClr>
              <a:buSzPts val="1300"/>
              <a:buChar char="●"/>
            </a:pPr>
            <a:r>
              <a:rPr lang="en-US" sz="1300">
                <a:solidFill>
                  <a:srgbClr val="002F8E"/>
                </a:solidFill>
              </a:rPr>
              <a:t>Relevés de notes de l’année précédente</a:t>
            </a:r>
            <a:endParaRPr sz="1300">
              <a:solidFill>
                <a:srgbClr val="002F8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ATTENTION ! Toutes les formations ne sont pas ouvertes à la réorientation sur Ecandidat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La décision de réorientation revient au responsable pédagogique de la formation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44" name="Google Shape;444;g39c1d801159_0_39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06/11/2025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9c1d801159_0_59"/>
          <p:cNvSpPr txBox="1"/>
          <p:nvPr/>
        </p:nvSpPr>
        <p:spPr>
          <a:xfrm>
            <a:off x="598400" y="2340875"/>
            <a:ext cx="92994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600"/>
              <a:buChar char="●"/>
            </a:pPr>
            <a:r>
              <a:rPr lang="en-US" sz="1600" b="1">
                <a:solidFill>
                  <a:srgbClr val="1D2769"/>
                </a:solidFill>
              </a:rPr>
              <a:t>Du 5 janvier au 22 janvier 2026</a:t>
            </a:r>
            <a:endParaRPr sz="1600" b="1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1D2769"/>
                </a:solidFill>
              </a:rPr>
              <a:t>Selon votre profil, les modalités sont différentes :</a:t>
            </a:r>
            <a:endParaRPr sz="1600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1.</a:t>
            </a:r>
            <a:r>
              <a:rPr lang="en-US" sz="1600">
                <a:solidFill>
                  <a:srgbClr val="1D2769"/>
                </a:solidFill>
              </a:rPr>
              <a:t>Si vous êtes déjà inscrit ou inscrite à Sorbonne Université, </a:t>
            </a:r>
            <a:r>
              <a:rPr lang="en-US" sz="1600" b="1">
                <a:solidFill>
                  <a:srgbClr val="1D2769"/>
                </a:solidFill>
              </a:rPr>
              <a:t>le service des Admissions et Inscriptions administratives </a:t>
            </a:r>
            <a:r>
              <a:rPr lang="en-US" sz="1600" b="1">
                <a:solidFill>
                  <a:srgbClr val="FF0000"/>
                </a:solidFill>
              </a:rPr>
              <a:t>se chargera automatiquement </a:t>
            </a:r>
            <a:r>
              <a:rPr lang="en-US" sz="1600" b="1">
                <a:solidFill>
                  <a:srgbClr val="1D2769"/>
                </a:solidFill>
              </a:rPr>
              <a:t>de la modification de votre inscription administrative. </a:t>
            </a:r>
            <a:endParaRPr sz="1600" b="1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1D2769"/>
                </a:solidFill>
              </a:rPr>
              <a:t> </a:t>
            </a:r>
            <a:endParaRPr sz="1600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2.</a:t>
            </a:r>
            <a:r>
              <a:rPr lang="en-US" sz="1600">
                <a:solidFill>
                  <a:srgbClr val="1D2769"/>
                </a:solidFill>
              </a:rPr>
              <a:t>Si vous venez d’un autre établissement, vous devez réaliser la</a:t>
            </a:r>
            <a:r>
              <a:rPr lang="en-US" sz="1600">
                <a:solidFill>
                  <a:srgbClr val="1D2769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u="sng">
                <a:solidFill>
                  <a:schemeClr val="hlink"/>
                </a:solidFill>
                <a:hlinkClick r:id="rId3"/>
              </a:rPr>
              <a:t>procédure complète d’inscription administrative en ligne</a:t>
            </a:r>
            <a:r>
              <a:rPr lang="en-US" sz="1600">
                <a:solidFill>
                  <a:srgbClr val="1D2769"/>
                </a:solidFill>
              </a:rPr>
              <a:t> avant le </a:t>
            </a:r>
            <a:r>
              <a:rPr lang="en-US" sz="1600" b="1">
                <a:solidFill>
                  <a:srgbClr val="1D2769"/>
                </a:solidFill>
              </a:rPr>
              <a:t>26 janvier 2026</a:t>
            </a:r>
            <a:r>
              <a:rPr lang="en-US" sz="1600">
                <a:solidFill>
                  <a:srgbClr val="1D2769"/>
                </a:solidFill>
              </a:rPr>
              <a:t>. À noter que, lors de votre inscription administrative, il vous sera demandé de présenter votre</a:t>
            </a:r>
            <a:r>
              <a:rPr lang="en-US" sz="1600">
                <a:solidFill>
                  <a:srgbClr val="1D276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u="sng">
                <a:solidFill>
                  <a:schemeClr val="hlink"/>
                </a:solidFill>
                <a:hlinkClick r:id="rId4"/>
              </a:rPr>
              <a:t>formulaire de demande de transfert arrivée</a:t>
            </a:r>
            <a:r>
              <a:rPr lang="en-US" sz="1600">
                <a:solidFill>
                  <a:srgbClr val="1D2769"/>
                </a:solidFill>
              </a:rPr>
              <a:t> dûment complété et signé.</a:t>
            </a:r>
            <a:endParaRPr sz="1600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1D2769"/>
                </a:solidFill>
              </a:rPr>
              <a:t> </a:t>
            </a:r>
            <a:endParaRPr sz="1600">
              <a:solidFill>
                <a:srgbClr val="1D2769"/>
              </a:solidFill>
            </a:endParaRPr>
          </a:p>
        </p:txBody>
      </p:sp>
      <p:sp>
        <p:nvSpPr>
          <p:cNvPr id="450" name="Google Shape;450;g39c1d801159_0_59"/>
          <p:cNvSpPr txBox="1">
            <a:spLocks noGrp="1"/>
          </p:cNvSpPr>
          <p:nvPr>
            <p:ph type="title"/>
          </p:nvPr>
        </p:nvSpPr>
        <p:spPr>
          <a:xfrm>
            <a:off x="4140576" y="377900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000"/>
              <a:buFont typeface="Arial"/>
              <a:buNone/>
            </a:pP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Lettres</a:t>
            </a:r>
            <a:b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51" name="Google Shape;451;g39c1d801159_0_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39c1d801159_0_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39c1d801159_0_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39003" y="266700"/>
            <a:ext cx="1948200" cy="7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39c1d801159_0_59"/>
          <p:cNvSpPr txBox="1"/>
          <p:nvPr/>
        </p:nvSpPr>
        <p:spPr>
          <a:xfrm>
            <a:off x="3539950" y="1232975"/>
            <a:ext cx="61299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D2769"/>
                </a:solidFill>
              </a:rPr>
              <a:t>Comment se déroule l’inscription administrative suite à la réorientation ?</a:t>
            </a:r>
            <a:endParaRPr sz="1600" b="1">
              <a:solidFill>
                <a:srgbClr val="1D2769"/>
              </a:solidFill>
            </a:endParaRPr>
          </a:p>
        </p:txBody>
      </p:sp>
      <p:sp>
        <p:nvSpPr>
          <p:cNvPr id="455" name="Google Shape;455;g39c1d801159_0_59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06/11/2025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9c1d801159_0_72"/>
          <p:cNvSpPr txBox="1"/>
          <p:nvPr/>
        </p:nvSpPr>
        <p:spPr>
          <a:xfrm>
            <a:off x="1101800" y="1367800"/>
            <a:ext cx="10695600" cy="51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41600" marR="1816100" lvl="0" indent="-127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D2769"/>
                </a:solidFill>
              </a:rPr>
              <a:t>La réorientation annuelle : elle s’effectue à l’issue de la première année universitaire et permet un changement de parcours</a:t>
            </a:r>
            <a:endParaRPr b="1">
              <a:solidFill>
                <a:srgbClr val="1D27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2769"/>
                </a:solidFill>
              </a:rPr>
              <a:t>Trois possibilités :</a:t>
            </a:r>
            <a:endParaRPr sz="1500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1.</a:t>
            </a:r>
            <a:r>
              <a:rPr lang="en-US" sz="1500" b="1">
                <a:solidFill>
                  <a:srgbClr val="1D2769"/>
                </a:solidFill>
              </a:rPr>
              <a:t>Changement de parcours de L1 vers une L1</a:t>
            </a:r>
            <a:endParaRPr sz="1500" b="1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1D2769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500"/>
              <a:buChar char="●"/>
            </a:pPr>
            <a:r>
              <a:rPr lang="en-US" sz="1500">
                <a:solidFill>
                  <a:srgbClr val="1D2769"/>
                </a:solidFill>
              </a:rPr>
              <a:t>Candidature en L1</a:t>
            </a:r>
            <a:endParaRPr sz="1500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2.</a:t>
            </a:r>
            <a:r>
              <a:rPr lang="en-US" sz="1500" b="1">
                <a:solidFill>
                  <a:srgbClr val="1D2769"/>
                </a:solidFill>
              </a:rPr>
              <a:t>Changement de parcours dans un niveau supérieur suite à une L1 validée</a:t>
            </a:r>
            <a:endParaRPr sz="1500" b="1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1D2769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500"/>
              <a:buChar char="●"/>
            </a:pPr>
            <a:r>
              <a:rPr lang="en-US" sz="1500">
                <a:solidFill>
                  <a:srgbClr val="1D2769"/>
                </a:solidFill>
              </a:rPr>
              <a:t>Candidature au niveau supérieur vers un autre parcours</a:t>
            </a:r>
            <a:endParaRPr sz="1500">
              <a:solidFill>
                <a:srgbClr val="1D2769"/>
              </a:solidFill>
            </a:endParaRP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2769"/>
                </a:solidFill>
              </a:rPr>
              <a:t>(Dossier de candidature soumis à la commission pédagogique )</a:t>
            </a:r>
            <a:endParaRPr sz="1500">
              <a:solidFill>
                <a:srgbClr val="1D2769"/>
              </a:solidFill>
            </a:endParaRPr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3.</a:t>
            </a:r>
            <a:r>
              <a:rPr lang="en-US" sz="1500" b="1">
                <a:solidFill>
                  <a:srgbClr val="1D2769"/>
                </a:solidFill>
              </a:rPr>
              <a:t>Changement de parcours doubles-licences vers mono-licence</a:t>
            </a:r>
            <a:endParaRPr sz="1500" b="1">
              <a:solidFill>
                <a:srgbClr val="1D276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2769"/>
                </a:solidFill>
              </a:rPr>
              <a:t>●Selon les MCC, lors de la campagne de réinscription les </a:t>
            </a:r>
            <a:r>
              <a:rPr lang="en-US" sz="1600">
                <a:solidFill>
                  <a:srgbClr val="1D2769"/>
                </a:solidFill>
              </a:rPr>
              <a:t>étudiantes et étudiants </a:t>
            </a:r>
            <a:r>
              <a:rPr lang="en-US" sz="1500">
                <a:solidFill>
                  <a:srgbClr val="1D2769"/>
                </a:solidFill>
              </a:rPr>
              <a:t>en doubles- licences peuvent se diriger vers le niveau supérieur de l’une de ses composantes </a:t>
            </a:r>
            <a:r>
              <a:rPr lang="en-US" sz="1500" b="1">
                <a:solidFill>
                  <a:srgbClr val="1D2769"/>
                </a:solidFill>
              </a:rPr>
              <a:t>uniquement si validation des UE fondamentales de la discipline concernée dans les 2 semestres</a:t>
            </a:r>
            <a:r>
              <a:rPr lang="en-US" sz="1500">
                <a:solidFill>
                  <a:srgbClr val="1D2769"/>
                </a:solidFill>
              </a:rPr>
              <a:t>.</a:t>
            </a:r>
            <a:endParaRPr sz="1500">
              <a:solidFill>
                <a:srgbClr val="1D2769"/>
              </a:solidFill>
            </a:endParaRPr>
          </a:p>
          <a:p>
            <a:pPr marL="330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2769"/>
                </a:solidFill>
              </a:rPr>
              <a:t>Réinscription sur IA Reins </a:t>
            </a:r>
            <a:endParaRPr sz="1500">
              <a:solidFill>
                <a:srgbClr val="1D2769"/>
              </a:solidFill>
            </a:endParaRPr>
          </a:p>
          <a:p>
            <a:pPr marL="330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D2769"/>
                </a:solidFill>
              </a:rPr>
              <a:t> </a:t>
            </a:r>
            <a:endParaRPr sz="1500">
              <a:solidFill>
                <a:srgbClr val="1D2769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3"/>
              </a:rPr>
              <a:t>https://iareins.sorbonne-universite.fr/</a:t>
            </a:r>
            <a:endParaRPr sz="1500" u="sng">
              <a:solidFill>
                <a:schemeClr val="hlink"/>
              </a:solidFill>
            </a:endParaRPr>
          </a:p>
        </p:txBody>
      </p:sp>
      <p:sp>
        <p:nvSpPr>
          <p:cNvPr id="461" name="Google Shape;461;g39c1d801159_0_72"/>
          <p:cNvSpPr txBox="1">
            <a:spLocks noGrp="1"/>
          </p:cNvSpPr>
          <p:nvPr>
            <p:ph type="title"/>
          </p:nvPr>
        </p:nvSpPr>
        <p:spPr>
          <a:xfrm>
            <a:off x="4140576" y="377900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000"/>
              <a:buFont typeface="Arial"/>
              <a:buNone/>
            </a:pP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Lettres</a:t>
            </a:r>
            <a:b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62" name="Google Shape;462;g39c1d801159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9c1d801159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9c1d801159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39003" y="266700"/>
            <a:ext cx="1948200" cy="7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39c1d801159_0_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9925" y="2684662"/>
            <a:ext cx="673525" cy="25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39c1d801159_0_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9526" y="2618525"/>
            <a:ext cx="2564225" cy="3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39c1d801159_0_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6425" y="4261462"/>
            <a:ext cx="673525" cy="2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39c1d801159_0_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03799" y="4188349"/>
            <a:ext cx="2819250" cy="6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39c1d801159_0_7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40575" y="5610237"/>
            <a:ext cx="673525" cy="2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g39c1d801159_0_7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52725" y="5610225"/>
            <a:ext cx="4708550" cy="4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"/>
          <p:cNvSpPr txBox="1">
            <a:spLocks noGrp="1"/>
          </p:cNvSpPr>
          <p:nvPr>
            <p:ph type="title"/>
          </p:nvPr>
        </p:nvSpPr>
        <p:spPr>
          <a:xfrm>
            <a:off x="4168126" y="512813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Lettres</a:t>
            </a:r>
            <a:b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76" name="Google Shape;4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9063" y="51275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9003" y="443538"/>
            <a:ext cx="1948200" cy="7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2"/>
          <p:cNvPicPr preferRelativeResize="0"/>
          <p:nvPr/>
        </p:nvPicPr>
        <p:blipFill rotWithShape="1">
          <a:blip r:embed="rId6">
            <a:alphaModFix/>
          </a:blip>
          <a:srcRect l="-14077" t="852"/>
          <a:stretch/>
        </p:blipFill>
        <p:spPr>
          <a:xfrm>
            <a:off x="3552500" y="1226525"/>
            <a:ext cx="4606825" cy="56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"/>
          <p:cNvSpPr txBox="1"/>
          <p:nvPr/>
        </p:nvSpPr>
        <p:spPr>
          <a:xfrm>
            <a:off x="861187" y="1468425"/>
            <a:ext cx="6743700" cy="5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D27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D2769"/>
                </a:solidFill>
                <a:latin typeface="Arial"/>
                <a:ea typeface="Arial"/>
                <a:cs typeface="Arial"/>
                <a:sym typeface="Arial"/>
              </a:rPr>
              <a:t>&gt; DIRECTION DE L’ORIENTATION DES STAGES ET DE L’INSERTION (DOSIP)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Mardi</a:t>
            </a:r>
            <a:r>
              <a:rPr lang="en-US" sz="1800">
                <a:solidFill>
                  <a:srgbClr val="FF0000"/>
                </a:solidFill>
              </a:rPr>
              <a:t>s 4 et 18 novembre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et jeudis </a:t>
            </a:r>
            <a:r>
              <a:rPr lang="en-US" sz="1800">
                <a:solidFill>
                  <a:srgbClr val="FF0000"/>
                </a:solidFill>
              </a:rPr>
              <a:t>13 et 27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novembre 202</a:t>
            </a:r>
            <a:r>
              <a:rPr lang="en-US" sz="1800">
                <a:solidFill>
                  <a:srgbClr val="FF0000"/>
                </a:solidFill>
              </a:rPr>
              <a:t>5 de 14h00 à 17h00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1D276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800" b="1" i="0" u="none" strike="noStrike" cap="none">
                <a:solidFill>
                  <a:srgbClr val="1D2769"/>
                </a:solidFill>
              </a:rPr>
              <a:t> </a:t>
            </a:r>
            <a:r>
              <a:rPr lang="en-US" sz="1800" b="1">
                <a:solidFill>
                  <a:srgbClr val="1D2769"/>
                </a:solidFill>
              </a:rPr>
              <a:t>la DOSIP vous propose</a:t>
            </a:r>
            <a:r>
              <a:rPr lang="en-US" sz="1800" b="1" i="0" u="none" strike="noStrike" cap="none">
                <a:solidFill>
                  <a:srgbClr val="1D2769"/>
                </a:solidFill>
              </a:rPr>
              <a:t> </a:t>
            </a:r>
            <a:r>
              <a:rPr lang="en-US" sz="1800" b="0" i="0" u="none" strike="noStrike" cap="none">
                <a:solidFill>
                  <a:srgbClr val="1D27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Des permanences à la Bibliothèque Campus Clignancourt - Salle 104 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 Des séances d’information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distanciel via Zoom : ENT/ orientation-insertion / événement: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/>
              <a:t>lundi 10 novembre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1800"/>
              <a:t>13h30 à 15h00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- jeudi 6 novembre de 11h00 à 12h30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- jeudi 20 novembre de 9h30 à 11h00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D2769"/>
                </a:solidFill>
                <a:latin typeface="Arial"/>
                <a:ea typeface="Arial"/>
                <a:cs typeface="Arial"/>
                <a:sym typeface="Arial"/>
              </a:rPr>
              <a:t>Et dès maintenant des rendez-vous individuels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D2769"/>
                </a:solidFill>
                <a:latin typeface="Arial"/>
                <a:ea typeface="Arial"/>
                <a:cs typeface="Arial"/>
                <a:sym typeface="Arial"/>
              </a:rPr>
              <a:t>&gt; Inscription : ENT / Orientation-Insertion / Plateforme Carrière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76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D2769"/>
                </a:solidFill>
                <a:latin typeface="Arial"/>
                <a:ea typeface="Arial"/>
                <a:cs typeface="Arial"/>
                <a:sym typeface="Arial"/>
              </a:rPr>
              <a:t>DOSIP : </a:t>
            </a:r>
            <a:r>
              <a:rPr lang="en-US" sz="18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lettres-dosip@sorbonne-universite.fr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1"/>
          <p:cNvSpPr txBox="1">
            <a:spLocks noGrp="1"/>
          </p:cNvSpPr>
          <p:nvPr>
            <p:ph type="title"/>
          </p:nvPr>
        </p:nvSpPr>
        <p:spPr>
          <a:xfrm>
            <a:off x="4140576" y="377900"/>
            <a:ext cx="5434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000"/>
              <a:buFont typeface="Arial"/>
              <a:buNone/>
            </a:pP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Faculté des Lettres</a:t>
            </a:r>
            <a:b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de Sorbonne Université</a:t>
            </a:r>
            <a:endParaRPr/>
          </a:p>
        </p:txBody>
      </p:sp>
      <p:pic>
        <p:nvPicPr>
          <p:cNvPr id="486" name="Google Shape;4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5" y="20161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913" y="37782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9003" y="266700"/>
            <a:ext cx="1948200" cy="7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4259300" y="360425"/>
            <a:ext cx="7363200" cy="8508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En Ile de France : </a:t>
            </a:r>
            <a:b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14 universités, plusieurs sites universitaires</a:t>
            </a:r>
            <a:endParaRPr/>
          </a:p>
        </p:txBody>
      </p:sp>
      <p:pic>
        <p:nvPicPr>
          <p:cNvPr id="190" name="Google Shape;19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30600" y="1358650"/>
            <a:ext cx="8467800" cy="54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912" y="2493962"/>
            <a:ext cx="1192212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9125" y="2543175"/>
            <a:ext cx="844550" cy="3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2162" y="3773487"/>
            <a:ext cx="857250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562" y="4319587"/>
            <a:ext cx="895350" cy="37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2137" y="4981575"/>
            <a:ext cx="7397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5937" y="5645150"/>
            <a:ext cx="849312" cy="1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08187" y="5578475"/>
            <a:ext cx="911225" cy="29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912" y="3805237"/>
            <a:ext cx="965200" cy="2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4500" y="3203575"/>
            <a:ext cx="9112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82787" y="1789112"/>
            <a:ext cx="658812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41500" y="4394164"/>
            <a:ext cx="1006475" cy="3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906563" y="463563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/11/202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08852" y="1730375"/>
            <a:ext cx="1204746" cy="5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008177" y="6092832"/>
            <a:ext cx="965200" cy="43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80400" y="3270873"/>
            <a:ext cx="658826" cy="3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 title="Logo_usuel_ecobleu.jp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878875" y="4861307"/>
            <a:ext cx="1204751" cy="60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3"/>
          <p:cNvSpPr txBox="1">
            <a:spLocks noGrp="1"/>
          </p:cNvSpPr>
          <p:nvPr>
            <p:ph type="title"/>
          </p:nvPr>
        </p:nvSpPr>
        <p:spPr>
          <a:xfrm>
            <a:off x="4086851" y="463613"/>
            <a:ext cx="51381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Cité</a:t>
            </a:r>
            <a:endParaRPr/>
          </a:p>
        </p:txBody>
      </p:sp>
      <p:pic>
        <p:nvPicPr>
          <p:cNvPr id="494" name="Google Shape;49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962" y="259562"/>
            <a:ext cx="2762249" cy="105251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3"/>
          <p:cNvSpPr txBox="1"/>
          <p:nvPr/>
        </p:nvSpPr>
        <p:spPr>
          <a:xfrm>
            <a:off x="406875" y="1312075"/>
            <a:ext cx="11674500" cy="51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Attention ! Toutes nos formations n’ouvrent pas à la réorientation semestrielle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8285B"/>
                </a:solidFill>
              </a:rPr>
              <a:t>Procédures de candidature de </a:t>
            </a:r>
            <a:r>
              <a:rPr lang="en-US" sz="2100" b="1">
                <a:solidFill>
                  <a:srgbClr val="28285B"/>
                </a:solidFill>
              </a:rPr>
              <a:t>mi</a:t>
            </a:r>
            <a:r>
              <a:rPr lang="en-US" sz="1900" b="1">
                <a:solidFill>
                  <a:srgbClr val="28285B"/>
                </a:solidFill>
              </a:rPr>
              <a:t> </a:t>
            </a:r>
            <a:r>
              <a:rPr lang="en-US" sz="2100" b="1">
                <a:solidFill>
                  <a:srgbClr val="28285B"/>
                </a:solidFill>
                <a:highlight>
                  <a:schemeClr val="lt1"/>
                </a:highlight>
              </a:rPr>
              <a:t>novembre 2025 à début  janvier 2026</a:t>
            </a:r>
            <a:endParaRPr sz="2100" b="1">
              <a:solidFill>
                <a:srgbClr val="28285B"/>
              </a:solidFill>
              <a:highlight>
                <a:schemeClr val="lt1"/>
              </a:highlight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8"/>
              </a:buClr>
              <a:buSzPts val="200"/>
              <a:buFont typeface="Noto Sans"/>
              <a:buChar char="⮚"/>
            </a:pPr>
            <a:r>
              <a:rPr lang="en-US" sz="1800" b="0" i="1" u="none" strike="noStrike" cap="none">
                <a:solidFill>
                  <a:srgbClr val="8A1538"/>
                </a:solidFill>
                <a:latin typeface="Arial"/>
                <a:ea typeface="Arial"/>
                <a:cs typeface="Arial"/>
                <a:sym typeface="Arial"/>
              </a:rPr>
              <a:t>Faculté Société et Humanités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Domaine Arts, Lettres, Langues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Domaine Droit, Economie, Gestion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Domaine Sciences Humaines et Sociales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8"/>
              </a:buClr>
              <a:buSzPts val="200"/>
              <a:buFont typeface="Noto Sans"/>
              <a:buChar char="⮚"/>
            </a:pPr>
            <a:r>
              <a:rPr lang="en-US" sz="1800" b="0" i="1" u="none" strike="noStrike" cap="none">
                <a:solidFill>
                  <a:srgbClr val="8A1538"/>
                </a:solidFill>
                <a:latin typeface="Arial"/>
                <a:ea typeface="Arial"/>
                <a:cs typeface="Arial"/>
                <a:sym typeface="Arial"/>
              </a:rPr>
              <a:t>Faculté Sciences | IPGP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Domaine Sciences et Technologie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Avant de candidater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Noto Sans"/>
              <a:buChar char="⮚"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Informez-vous sur ces formations depuis le catalogue des diplômes nationaux :</a:t>
            </a: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https://odf.u-paris.fr/fr/catalogue-des-diplomes-nationaux.html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Travaillez votre projet de formation avec le Pôle de l’Orientation et de la Professionnalisation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u-paris.fr/orientation-et-insertion/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-Entretiens personnalisés via l’Espace Carrière Etudiant (uniquement pour les étudiants de Paris Cité)</a:t>
            </a: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-Permanences d’accueil sans rendez vous tous publics</a:t>
            </a:r>
            <a:endParaRPr sz="18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"/>
              <a:buChar char="⮚"/>
            </a:pPr>
            <a:r>
              <a:rPr lang="en-US" sz="18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Attention ! Certaines formations peuvent avoir des modalités de candidature différentes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(ex L1 Sciences biomédicales). Renseignez-vous auprès des services de scolarité.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8463" y="463550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4"/>
          <p:cNvSpPr txBox="1"/>
          <p:nvPr/>
        </p:nvSpPr>
        <p:spPr>
          <a:xfrm>
            <a:off x="1524000" y="608012"/>
            <a:ext cx="138112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4"/>
          <p:cNvSpPr txBox="1"/>
          <p:nvPr/>
        </p:nvSpPr>
        <p:spPr>
          <a:xfrm>
            <a:off x="1524000" y="779462"/>
            <a:ext cx="138112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4"/>
          <p:cNvSpPr txBox="1"/>
          <p:nvPr/>
        </p:nvSpPr>
        <p:spPr>
          <a:xfrm>
            <a:off x="1524000" y="1568450"/>
            <a:ext cx="16192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4"/>
          <p:cNvSpPr txBox="1"/>
          <p:nvPr/>
        </p:nvSpPr>
        <p:spPr>
          <a:xfrm>
            <a:off x="1524000" y="2305050"/>
            <a:ext cx="16192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4"/>
          <p:cNvSpPr txBox="1"/>
          <p:nvPr/>
        </p:nvSpPr>
        <p:spPr>
          <a:xfrm>
            <a:off x="-89675" y="1419225"/>
            <a:ext cx="11761800" cy="50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Procédures de candidature d</a:t>
            </a:r>
            <a:r>
              <a:rPr lang="en-US" sz="1800" b="1">
                <a:solidFill>
                  <a:srgbClr val="28285B"/>
                </a:solidFill>
              </a:rPr>
              <a:t>u </a:t>
            </a:r>
            <a:r>
              <a:rPr lang="en-US" sz="1900" b="1">
                <a:solidFill>
                  <a:srgbClr val="28285B"/>
                </a:solidFill>
              </a:rPr>
              <a:t>mi </a:t>
            </a:r>
            <a:r>
              <a:rPr lang="en-US" sz="2100" b="1">
                <a:solidFill>
                  <a:srgbClr val="28285B"/>
                </a:solidFill>
                <a:highlight>
                  <a:schemeClr val="lt1"/>
                </a:highlight>
              </a:rPr>
              <a:t>novembre 2025 à début janvier 2026</a:t>
            </a:r>
            <a:endParaRPr sz="1800" b="0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"/>
              <a:buChar char="⮚"/>
            </a:pPr>
            <a:r>
              <a:rPr lang="en-US" sz="18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Tout savoir sur la réorientation semestrielle à Université Paris Cité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1" u="sng">
                <a:solidFill>
                  <a:schemeClr val="hlink"/>
                </a:solidFill>
                <a:hlinkClick r:id="rId3"/>
              </a:rPr>
              <a:t>https://u-paris.fr/la-reorientation-semestrielle-cest-maintenant/</a:t>
            </a:r>
            <a:endParaRPr sz="1800" b="1" u="none">
              <a:solidFill>
                <a:srgbClr val="000000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➢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4"/>
          <p:cNvSpPr/>
          <p:nvPr/>
        </p:nvSpPr>
        <p:spPr>
          <a:xfrm>
            <a:off x="1769275" y="2523677"/>
            <a:ext cx="8043900" cy="2848200"/>
          </a:xfrm>
          <a:prstGeom prst="roundRect">
            <a:avLst>
              <a:gd name="adj" fmla="val 16667"/>
            </a:avLst>
          </a:prstGeom>
          <a:solidFill>
            <a:srgbClr val="EDEDED"/>
          </a:solidFill>
          <a:ln w="12700" cap="flat" cmpd="sng">
            <a:solidFill>
              <a:srgbClr val="A100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Plateforme eCandidat UPCité 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https://u-paris.fr/candidature-via-ecandidat/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Portail de candidature aux formations ouvertes à la réorientation semestrielle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(rubrique « Candidater d’août à décembre » pour chaque Faculté)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24"/>
          <p:cNvGrpSpPr/>
          <p:nvPr/>
        </p:nvGrpSpPr>
        <p:grpSpPr>
          <a:xfrm>
            <a:off x="1935200" y="3929724"/>
            <a:ext cx="7712046" cy="1442156"/>
            <a:chOff x="-438169" y="3713650"/>
            <a:chExt cx="9477751" cy="1443600"/>
          </a:xfrm>
        </p:grpSpPr>
        <p:sp>
          <p:nvSpPr>
            <p:cNvPr id="509" name="Google Shape;509;p24"/>
            <p:cNvSpPr/>
            <p:nvPr/>
          </p:nvSpPr>
          <p:spPr>
            <a:xfrm>
              <a:off x="-438169" y="3713650"/>
              <a:ext cx="2921700" cy="1443600"/>
            </a:xfrm>
            <a:prstGeom prst="roundRect">
              <a:avLst>
                <a:gd name="adj" fmla="val 16667"/>
              </a:avLst>
            </a:prstGeom>
            <a:solidFill>
              <a:srgbClr val="A10026">
                <a:alpha val="38823"/>
              </a:srgbClr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Etape 1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Novembre &gt; Janvier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Je Candidate en ligne et je dépose mon dossier dématérialisé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2762801" y="3725851"/>
              <a:ext cx="3117300" cy="1431300"/>
            </a:xfrm>
            <a:prstGeom prst="roundRect">
              <a:avLst>
                <a:gd name="adj" fmla="val 16667"/>
              </a:avLst>
            </a:prstGeom>
            <a:solidFill>
              <a:srgbClr val="A10026">
                <a:alpha val="55686"/>
              </a:srgbClr>
            </a:solidFill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Etape 2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1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 partir </a:t>
              </a: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 décembre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Je reçois les réponses des formations et je confirme (ou non) mon inscription administrative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6117882" y="3713817"/>
              <a:ext cx="2921700" cy="1431300"/>
            </a:xfrm>
            <a:prstGeom prst="roundRect">
              <a:avLst>
                <a:gd name="adj" fmla="val 16667"/>
              </a:avLst>
            </a:prstGeom>
            <a:solidFill>
              <a:srgbClr val="A10026">
                <a:alpha val="77647"/>
              </a:srgbClr>
            </a:solidFill>
            <a:ln w="12700" cap="flat" cmpd="sng">
              <a:solidFill>
                <a:srgbClr val="4171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Etape 3 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Mi-janvier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Je commence les cours dans ma nouvelle formation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24"/>
          <p:cNvSpPr txBox="1"/>
          <p:nvPr/>
        </p:nvSpPr>
        <p:spPr>
          <a:xfrm>
            <a:off x="76200" y="5583629"/>
            <a:ext cx="1203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sz="2000" b="1" i="1" strike="noStrike" cap="none">
                <a:solidFill>
                  <a:srgbClr val="FF0000"/>
                </a:solidFill>
              </a:rPr>
              <a:t>Attention ! </a:t>
            </a:r>
            <a:r>
              <a:rPr lang="en-US" sz="2000" b="1" i="0" strike="noStrike" cap="none">
                <a:solidFill>
                  <a:srgbClr val="FF0000"/>
                </a:solidFill>
              </a:rPr>
              <a:t>Les dates de candidature diffèrent selon les </a:t>
            </a:r>
            <a:r>
              <a:rPr lang="en-US" sz="2000" b="1">
                <a:solidFill>
                  <a:srgbClr val="FF0000"/>
                </a:solidFill>
              </a:rPr>
              <a:t>formations</a:t>
            </a:r>
            <a:endParaRPr sz="2000" b="1" i="0" strike="noStrike" cap="none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4"/>
          <p:cNvSpPr txBox="1">
            <a:spLocks noGrp="1"/>
          </p:cNvSpPr>
          <p:nvPr>
            <p:ph type="title" idx="4294967295"/>
          </p:nvPr>
        </p:nvSpPr>
        <p:spPr>
          <a:xfrm>
            <a:off x="4086851" y="463613"/>
            <a:ext cx="51381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Cité</a:t>
            </a:r>
            <a:endParaRPr/>
          </a:p>
        </p:txBody>
      </p:sp>
      <p:pic>
        <p:nvPicPr>
          <p:cNvPr id="514" name="Google Shape;51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24962" y="259562"/>
            <a:ext cx="2762249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8463" y="463550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5"/>
          <p:cNvSpPr txBox="1">
            <a:spLocks noGrp="1"/>
          </p:cNvSpPr>
          <p:nvPr>
            <p:ph type="title"/>
          </p:nvPr>
        </p:nvSpPr>
        <p:spPr>
          <a:xfrm>
            <a:off x="4119100" y="463625"/>
            <a:ext cx="6010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Paris 8 - Université des créations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5"/>
          <p:cNvSpPr txBox="1"/>
          <p:nvPr/>
        </p:nvSpPr>
        <p:spPr>
          <a:xfrm>
            <a:off x="619125" y="1644650"/>
            <a:ext cx="113412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Attention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! </a:t>
            </a: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Toutes nos formations n’ouvrent pas à la réorientation au 2nd semestre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endParaRPr sz="2000" b="1">
              <a:solidFill>
                <a:srgbClr val="28285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Procédures de réorientation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Dates de retrait et dépôt des dossiers :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 0</a:t>
            </a:r>
            <a:r>
              <a:rPr lang="en-US" sz="2000" b="1">
                <a:solidFill>
                  <a:srgbClr val="FF0000"/>
                </a:solidFill>
              </a:rPr>
              <a:t>6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novembre 202</a:t>
            </a:r>
            <a:r>
              <a:rPr lang="en-US" sz="2000" b="1">
                <a:solidFill>
                  <a:srgbClr val="FF0000"/>
                </a:solidFill>
              </a:rPr>
              <a:t>5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au 6 janvier 202</a:t>
            </a:r>
            <a:r>
              <a:rPr lang="en-US" sz="2000" b="1">
                <a:solidFill>
                  <a:srgbClr val="FF0000"/>
                </a:solidFill>
              </a:rPr>
              <a:t>6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inclus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(les dates de dépôt des dossiers et les modalités sont variables, consultez la notice de réorientation)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https://appscol.univ-paris8.fr/devu/infoDevu/Notice_reorientation_intersemestre.pdf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Vous trouverez sur ce lien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les procédures de réorientation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	- le formulaire de réorientation interne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000">
                <a:solidFill>
                  <a:srgbClr val="28285B"/>
                </a:solidFill>
              </a:rPr>
              <a:t>le formulaire de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réorientation externe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	- le calendrier pour chaque formation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Informations sur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https://www.univ-paris8.fr/Reorientation-en-1ere-annee-de-Licence-a-l-inter-semestre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8463" y="46355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87550" y="529040"/>
            <a:ext cx="1572775" cy="76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6"/>
          <p:cNvSpPr txBox="1"/>
          <p:nvPr/>
        </p:nvSpPr>
        <p:spPr>
          <a:xfrm>
            <a:off x="958850" y="2071687"/>
            <a:ext cx="10707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Modalités d’accompagnement pour les étudiants inscrits à l’université de Paris 8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Webinaire sur la réorientation (dates, démarches, conseils…)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Entretiens individuels avec la PsyEN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Site internet de l’Université 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www.univ-paris8.fr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US" sz="2000">
                <a:solidFill>
                  <a:srgbClr val="28285B"/>
                </a:solidFill>
              </a:rPr>
              <a:t>toutes demandes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d’informations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scuio@univ-paris8.fr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6"/>
          <p:cNvSpPr txBox="1">
            <a:spLocks noGrp="1"/>
          </p:cNvSpPr>
          <p:nvPr>
            <p:ph type="title"/>
          </p:nvPr>
        </p:nvSpPr>
        <p:spPr>
          <a:xfrm>
            <a:off x="4119100" y="463625"/>
            <a:ext cx="6010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Paris 8 </a:t>
            </a:r>
            <a:r>
              <a:rPr lang="en-US" sz="2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- Université des créations</a:t>
            </a:r>
            <a:endParaRPr/>
          </a:p>
        </p:txBody>
      </p:sp>
      <p:pic>
        <p:nvPicPr>
          <p:cNvPr id="532" name="Google Shape;53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8463" y="46355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87550" y="529040"/>
            <a:ext cx="1572775" cy="76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"/>
          <p:cNvSpPr txBox="1">
            <a:spLocks noGrp="1"/>
          </p:cNvSpPr>
          <p:nvPr>
            <p:ph type="title"/>
          </p:nvPr>
        </p:nvSpPr>
        <p:spPr>
          <a:xfrm>
            <a:off x="4129900" y="463613"/>
            <a:ext cx="54996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Est Créteil (UPEC) </a:t>
            </a:r>
            <a:endParaRPr/>
          </a:p>
        </p:txBody>
      </p:sp>
      <p:pic>
        <p:nvPicPr>
          <p:cNvPr id="540" name="Google Shape;5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8287" y="381012"/>
            <a:ext cx="173355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8"/>
          <p:cNvSpPr txBox="1"/>
          <p:nvPr/>
        </p:nvSpPr>
        <p:spPr>
          <a:xfrm>
            <a:off x="4199525" y="6293050"/>
            <a:ext cx="7312800" cy="3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"/>
              <a:buFont typeface="Arimo"/>
              <a:buChar char="i"/>
            </a:pPr>
            <a:r>
              <a:rPr lang="en-US" sz="9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formations absentes du portail ne sont pas ouvertes pour la réorientation c’est à dire :  les licences Management International ( IAE), Sciences pour la santé, Sciences politiques et les BUT de l'IUT Sénart Fontainebleau -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8"/>
          <p:cNvSpPr txBox="1"/>
          <p:nvPr/>
        </p:nvSpPr>
        <p:spPr>
          <a:xfrm>
            <a:off x="582099" y="5423525"/>
            <a:ext cx="305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Candidater à l’UPEC sur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E-candidat UPEC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8"/>
          <p:cNvSpPr txBox="1"/>
          <p:nvPr/>
        </p:nvSpPr>
        <p:spPr>
          <a:xfrm>
            <a:off x="4987000" y="1137250"/>
            <a:ext cx="5583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highlight>
                  <a:srgbClr val="FFFF00"/>
                </a:highlight>
              </a:rPr>
              <a:t>D</a:t>
            </a:r>
            <a:r>
              <a:rPr lang="en-US" sz="1700" b="1">
                <a:highlight>
                  <a:srgbClr val="FFFF00"/>
                </a:highlight>
              </a:rPr>
              <a:t>ate(s) du Du 17 novembre 2025 au 12 janvier 2026</a:t>
            </a:r>
            <a:endParaRPr sz="1400" b="1" i="0" u="none" strike="noStrike" cap="none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544" name="Google Shape;54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637" y="271462"/>
            <a:ext cx="135255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8"/>
          <p:cNvSpPr txBox="1"/>
          <p:nvPr/>
        </p:nvSpPr>
        <p:spPr>
          <a:xfrm>
            <a:off x="251800" y="1874050"/>
            <a:ext cx="4542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Documents demandés sur eCandidat 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Curriculum Vitae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Lettre de motivation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Relevé de notes du Bac ou équivalent (traduit en français pour le public étranger)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Relevé de notes du 1er semestre si disponible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Certificat de scolarité 202</a:t>
            </a:r>
            <a:r>
              <a:rPr lang="en-US" sz="1000"/>
              <a:t>5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lang="en-US" sz="1000"/>
              <a:t>6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 1er semestre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/>
              <a:t>Important 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faciliter le traitement des candidatures un questionnaire devra être complété  :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Type de bac : général, technologique, professionnel, étranger, autre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Année d'obtention du baccalauréat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Moyenne générale obtenue au bac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Enseignement de spécialité en terminale 1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Moyenne au bac à l'Enseignement de spécialité 1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Enseignement de spécialité en terminale 2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Moyenne au bac à l'Enseignement de spécialité 2</a:t>
            </a:r>
            <a:b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journée d'accueil des nouveau étudiants sera proposée le 9 </a:t>
            </a:r>
            <a:r>
              <a:rPr lang="en-US" sz="1000"/>
              <a:t>février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/>
              <a:t>de 12H30 à 13H30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8463" y="463550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8"/>
          <p:cNvSpPr txBox="1"/>
          <p:nvPr/>
        </p:nvSpPr>
        <p:spPr>
          <a:xfrm>
            <a:off x="4794400" y="1612900"/>
            <a:ext cx="32352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Les licences ouvertes à la réorientation</a:t>
            </a:r>
            <a:br>
              <a:rPr lang="en-US" sz="1100"/>
            </a:br>
            <a:r>
              <a:rPr lang="en-US" sz="1100" b="1"/>
              <a:t>Les parcours de la licence AEI</a:t>
            </a:r>
            <a:br>
              <a:rPr lang="en-US" sz="1100" b="1"/>
            </a:br>
            <a:r>
              <a:rPr lang="en-US" sz="1100" b="1"/>
              <a:t>Licence FSEG</a:t>
            </a:r>
            <a:br>
              <a:rPr lang="en-US" sz="1100" b="1"/>
            </a:br>
            <a:r>
              <a:rPr lang="en-US" sz="1100" b="1"/>
              <a:t>Licence de droit</a:t>
            </a:r>
            <a:br>
              <a:rPr lang="en-US" sz="1100" b="1"/>
            </a:br>
            <a:r>
              <a:rPr lang="en-US" sz="1100" b="1"/>
              <a:t>Licence STAPS</a:t>
            </a:r>
            <a:endParaRPr sz="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Licence Sciences de l’éducation 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Faculté LLSH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LEA Anglais - Espagnol site de Créteil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LEA Anglais- Allemand site de Créteil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Allemand – Interculturalité et relations internationales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Anglais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Espagnol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Lettres modernes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Géographie et aménagement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Histoire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Philosophie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Anglais - Communication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Espagnol - Communication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L1 Lettres modernes – Communication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DEUST bureautique et multimedia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/>
              <a:t>UFR Sciences et Technologie</a:t>
            </a:r>
            <a:endParaRPr sz="11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Mathématiques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Sciences pour l’ingénieur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Physique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Chimie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Sciences de la vie et de la terre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8"/>
          <p:cNvSpPr txBox="1"/>
          <p:nvPr/>
        </p:nvSpPr>
        <p:spPr>
          <a:xfrm>
            <a:off x="8125325" y="1670350"/>
            <a:ext cx="32745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Les IUT en Ile de France</a:t>
            </a:r>
            <a:br>
              <a:rPr lang="en-US" sz="1100"/>
            </a:br>
            <a:r>
              <a:rPr lang="en-US" sz="1100"/>
              <a:t>BUT B1 Chimie (Vitry)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1 Réseaux et Télécommunications (Vitry)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Gestion des Entreprises et des Administrations (Vitry)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1 Techniques de commercialisation (Créteil)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1 Mesures physiques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(Créteil)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1 Génie biologique - Parcours Biochimie Médicale &amp; Biotechnologie (Créteil)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1 Génie biologique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Parcours Diététique &amp; Nutrition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1 Génie biologique - Parcours Sciences de l'Aliment &amp; Biotechnologie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Génie électrique informatique industrielle (Créteil)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BUT Informatique (Vitry</a:t>
            </a:r>
            <a:r>
              <a:rPr lang="en-US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8"/>
          <p:cNvSpPr txBox="1"/>
          <p:nvPr/>
        </p:nvSpPr>
        <p:spPr>
          <a:xfrm>
            <a:off x="8208900" y="4996150"/>
            <a:ext cx="39831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Les IFSI</a:t>
            </a:r>
            <a:br>
              <a:rPr lang="en-US" sz="1000"/>
            </a:br>
            <a:r>
              <a:rPr lang="en-US" sz="1000"/>
              <a:t>Emile Roux : 4 places </a:t>
            </a:r>
            <a:br>
              <a:rPr lang="en-US" sz="1000"/>
            </a:br>
            <a:r>
              <a:rPr lang="en-US" sz="1000"/>
              <a:t>IFSI de Fontainebleau : 10 places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9"/>
          <p:cNvSpPr txBox="1">
            <a:spLocks noGrp="1"/>
          </p:cNvSpPr>
          <p:nvPr>
            <p:ph type="title"/>
          </p:nvPr>
        </p:nvSpPr>
        <p:spPr>
          <a:xfrm>
            <a:off x="4129900" y="463613"/>
            <a:ext cx="54996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Est Créteil (UPEC) </a:t>
            </a:r>
            <a:endParaRPr/>
          </a:p>
        </p:txBody>
      </p:sp>
      <p:pic>
        <p:nvPicPr>
          <p:cNvPr id="555" name="Google Shape;5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8287" y="381012"/>
            <a:ext cx="17335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" y="271462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8463" y="46355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6075" y="1657128"/>
            <a:ext cx="3366721" cy="4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9"/>
          <p:cNvSpPr txBox="1"/>
          <p:nvPr/>
        </p:nvSpPr>
        <p:spPr>
          <a:xfrm>
            <a:off x="1756075" y="12056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7"/>
              </a:rPr>
              <a:t>Les dispositifs de réorientation</a:t>
            </a:r>
            <a:endParaRPr/>
          </a:p>
        </p:txBody>
      </p:sp>
      <p:pic>
        <p:nvPicPr>
          <p:cNvPr id="560" name="Google Shape;56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5675" y="1657125"/>
            <a:ext cx="3298200" cy="456397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9"/>
          <p:cNvSpPr txBox="1"/>
          <p:nvPr/>
        </p:nvSpPr>
        <p:spPr>
          <a:xfrm>
            <a:off x="6687375" y="1246875"/>
            <a:ext cx="500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9"/>
              </a:rPr>
              <a:t>Mardi de l’orientation | Rentrée 2025 : Réorientation, le forum des possibles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0"/>
          <p:cNvSpPr txBox="1">
            <a:spLocks noGrp="1"/>
          </p:cNvSpPr>
          <p:nvPr>
            <p:ph type="body" idx="1"/>
          </p:nvPr>
        </p:nvSpPr>
        <p:spPr>
          <a:xfrm>
            <a:off x="838200" y="1056075"/>
            <a:ext cx="5157900" cy="5564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Réorientation interne et externe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(étudiant inscrit au 1er semestre 202</a:t>
            </a:r>
            <a:r>
              <a:rPr lang="en-US" sz="1500" b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1500" b="0"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sz="15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une filière française post-bac )</a:t>
            </a:r>
            <a:endParaRPr sz="15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Institut Galilée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 Mathématiques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 Informatique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 Physique, Chimie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 Sciences pour l’ingénieur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Double-licence Informatique-Mathématiques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chemeClr val="dk1"/>
                </a:solidFill>
              </a:rPr>
              <a:t>•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Dossier à demander auprès de Mme ITOUCHENE Sarah à licence1.galilee@univ-paris13.fr  du 30/11/25 au 04/01/26 (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date limite de retour: 04/01/26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19/01/26</a:t>
            </a:r>
            <a:endParaRPr sz="1000" b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chemeClr val="dk1"/>
                </a:solidFill>
              </a:rPr>
              <a:t>•</a:t>
            </a:r>
            <a:r>
              <a:rPr lang="en-US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UFR SEG</a:t>
            </a:r>
            <a:endParaRPr sz="1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 Economie-gestion</a:t>
            </a: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lien de candidature est à demander à </a:t>
            </a:r>
            <a:r>
              <a:rPr lang="en-US" sz="1200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delphine.david@univ-paris13.fr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du 15/11/25 au 15/12/25  (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date limite: 15/12/25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sz="1000" b="0">
              <a:solidFill>
                <a:srgbClr val="3857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05/01/26</a:t>
            </a:r>
            <a:endParaRPr sz="1000" b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Réorientation interne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(Uniquement étudiant inscrit en 2025/2026 à l’USPN)</a:t>
            </a:r>
            <a:endParaRPr sz="1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UFR SEG et UFR DSPS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licence Economie Droit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lien de candidature est à demander à </a:t>
            </a:r>
            <a:r>
              <a:rPr lang="en-US" sz="1200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nathalie.coutinet@univ-paris13.fr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du 15/11/25 au 15/12/25  (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date limite: 15/12/25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sz="1000" b="0">
              <a:solidFill>
                <a:srgbClr val="3857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05/01/26</a:t>
            </a:r>
            <a:endParaRPr sz="1000" b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UFR SEG</a:t>
            </a: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licence Economie Géographie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chemeClr val="dk1"/>
                </a:solidFill>
              </a:rPr>
              <a:t>•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lien de candidature est à demander à </a:t>
            </a:r>
            <a:r>
              <a:rPr lang="en-US" sz="1200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liliana.cano@univ-paris13.fr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du 15/11/25 au 15/12/25  (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date limite: 15/12/25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sz="1000" b="0">
              <a:solidFill>
                <a:srgbClr val="3857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12/01/26</a:t>
            </a:r>
            <a:endParaRPr sz="1000" b="0">
              <a:solidFill>
                <a:srgbClr val="3857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5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0"/>
          <p:cNvSpPr txBox="1">
            <a:spLocks noGrp="1"/>
          </p:cNvSpPr>
          <p:nvPr>
            <p:ph type="body" idx="1"/>
          </p:nvPr>
        </p:nvSpPr>
        <p:spPr>
          <a:xfrm>
            <a:off x="6172250" y="1150925"/>
            <a:ext cx="5183100" cy="751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Réorientation interne</a:t>
            </a:r>
            <a:endParaRPr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n-US" sz="2000" b="1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(Uniquement étudiant inscrit en 202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1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2000" u="sng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1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à l’USPN)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0000"/>
              <a:buNone/>
            </a:pPr>
            <a:endParaRPr sz="2000" b="1" i="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0"/>
          <p:cNvSpPr txBox="1">
            <a:spLocks noGrp="1"/>
          </p:cNvSpPr>
          <p:nvPr>
            <p:ph type="body" idx="1"/>
          </p:nvPr>
        </p:nvSpPr>
        <p:spPr>
          <a:xfrm>
            <a:off x="6172250" y="1996975"/>
            <a:ext cx="5183100" cy="457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1" i="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UFR LLSHS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icence Histoire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000" b="0">
                <a:solidFill>
                  <a:schemeClr val="dk1"/>
                </a:solidFill>
              </a:rPr>
              <a:t>•</a:t>
            </a:r>
            <a:r>
              <a:rPr lang="en-US"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icence Géographie</a:t>
            </a:r>
            <a:endParaRPr sz="12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0">
                <a:latin typeface="Calibri"/>
                <a:ea typeface="Calibri"/>
                <a:cs typeface="Calibri"/>
                <a:sym typeface="Calibri"/>
              </a:rPr>
              <a:t>Licence Lettres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Licence Psychologie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Licence L</a:t>
            </a:r>
            <a:r>
              <a:rPr lang="en-US" sz="1200" b="0">
                <a:latin typeface="Calibri"/>
                <a:ea typeface="Calibri"/>
                <a:cs typeface="Calibri"/>
                <a:sym typeface="Calibri"/>
              </a:rPr>
              <a:t>LCER (Espagnol, Anglais, Anglais-Espagnol)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Dossier à retirer auprès de Mme SEMEDO GARCIA à scolarite.llshs@univ-paris13.fr du 0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/12/2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au 0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/01/2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0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date limite de retour: 0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0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/01/2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/01/2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b="0" i="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1" i="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UFR COM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Licence information-communication  </a:t>
            </a:r>
            <a:r>
              <a:rPr lang="en-US" sz="11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Dossier à envoyer aux responsables de formation, Yann Garandel et </a:t>
            </a:r>
            <a:r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Grégory Jouanneau-Damance à yann.garandel@univ-paris13.fr et gregory.jouanneau-damance@univ-paris13.fr 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du 03/11/2025 au 19/12/2025 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(date limite de retour : 19/12/2025)</a:t>
            </a:r>
            <a:r>
              <a:rPr lang="en-US" sz="10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/01/2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1" i="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UFR SMBH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Licence Sciences Sanitaires et Sociales (SSS)   </a:t>
            </a:r>
            <a:r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Dossier à déposer ou à envoyer à Mme</a:t>
            </a:r>
            <a:r>
              <a:rPr lang="en-US" sz="10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TOMADA à Licence.sss1@univ-paris13.fr du 03/11/2025 au 05/12/202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0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(date limite de retour : 05/12/2025)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0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1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/01/2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b="0" i="0" u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Licence STAPS     </a:t>
            </a:r>
            <a:r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			                                     </a:t>
            </a:r>
            <a:r>
              <a:rPr lang="en-US" sz="1000" b="0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Dossier à envoyer par mail à </a:t>
            </a:r>
            <a:r>
              <a:rPr lang="en-US" sz="1000" b="0" i="0" u="sng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sec</a:t>
            </a:r>
            <a:r>
              <a:rPr lang="en-US" sz="1000" b="0" u="sng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000" b="0" i="0" u="sng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-staps.smbh@univ-paris13.fr </a:t>
            </a:r>
            <a:r>
              <a:rPr lang="en-US" sz="1000" b="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du 03/11/2025 au 05/12/2025 </a:t>
            </a:r>
            <a:r>
              <a:rPr lang="en-US" sz="1000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(date limite de retour : 05/12/2025) </a:t>
            </a:r>
            <a:r>
              <a:rPr lang="en-US" sz="1000" b="1" i="0" u="none">
                <a:solidFill>
                  <a:srgbClr val="3857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Reprise des cours : 1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000" b="0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/01/2</a:t>
            </a:r>
            <a:r>
              <a:rPr lang="en-US" sz="1000" b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69" name="Google Shape;569;p30"/>
          <p:cNvSpPr txBox="1">
            <a:spLocks noGrp="1"/>
          </p:cNvSpPr>
          <p:nvPr>
            <p:ph type="title"/>
          </p:nvPr>
        </p:nvSpPr>
        <p:spPr>
          <a:xfrm>
            <a:off x="4162025" y="304875"/>
            <a:ext cx="5111100" cy="7512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Sorbonne Paris Nord (USPN)</a:t>
            </a:r>
            <a:endParaRPr/>
          </a:p>
        </p:txBody>
      </p:sp>
      <p:pic>
        <p:nvPicPr>
          <p:cNvPr id="570" name="Google Shape;57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2537" y="513575"/>
            <a:ext cx="22288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152400"/>
            <a:ext cx="1066800" cy="99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9650" y="329400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1"/>
          <p:cNvSpPr txBox="1">
            <a:spLocks noGrp="1"/>
          </p:cNvSpPr>
          <p:nvPr>
            <p:ph type="body" idx="1"/>
          </p:nvPr>
        </p:nvSpPr>
        <p:spPr>
          <a:xfrm>
            <a:off x="5547163" y="1418450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just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3200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Modalités d’accompagnement </a:t>
            </a:r>
            <a:r>
              <a:rPr lang="en-US" sz="1400" b="1" i="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uniquement pour les étudiants de l’Université Sorbonne Paris Nord</a:t>
            </a:r>
            <a:r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/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Ateliers d’accompagnement :</a:t>
            </a:r>
            <a:endParaRPr/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- Atelier pour travailler sur son projet de réorientation</a:t>
            </a:r>
            <a:endParaRPr/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- Atelier CV et LM pour les dossiers de candidature</a:t>
            </a:r>
            <a:endParaRPr sz="13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Pour connaître les dates et les modalités d’inscription: </a:t>
            </a:r>
            <a:r>
              <a:rPr lang="en-US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https://voie.univ-spn.fr/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400" b="1" i="0" u="none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Le service VOIE vous accompagne dans votre projet d’étude et projet professionnel</a:t>
            </a:r>
            <a:endParaRPr/>
          </a:p>
          <a:p>
            <a:pPr marL="457200" lvl="0" indent="-31115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300"/>
              <a:buFont typeface="Calibri"/>
              <a:buChar char="●"/>
            </a:pPr>
            <a:r>
              <a:rPr lang="en-US" sz="1300" b="0" i="0" u="none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Campus de Villetaneuse </a:t>
            </a: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300" b="0" i="0" u="none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Grand Hall – entrée ouest sous les amphis 5,6,7 </a:t>
            </a: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300" b="0" i="0" u="none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99 av. jean Baptiste Clément 93430 Villetaneuse			 </a:t>
            </a:r>
            <a:r>
              <a:rPr lang="en-US"/>
              <a:t>		</a:t>
            </a: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300" b="0" i="0" u="none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Tél : 01 49 40 40 11            &gt;   </a:t>
            </a:r>
            <a:r>
              <a:rPr lang="en-US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</a:t>
            </a:r>
            <a:r>
              <a:rPr lang="en-US" sz="13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nfo.voie@univ-paris13.fr</a:t>
            </a:r>
            <a:endParaRPr sz="1300" b="0" i="0" u="none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300" b="0" i="0" u="none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0" i="0" u="none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300" b="0" i="0" u="none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0" i="0" u="none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300"/>
              <a:buFont typeface="Calibri"/>
              <a:buChar char="●"/>
            </a:pP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Campus Bobigny &gt; Bâtiment « l’Illustration- RDC bureau R08 				1 rue de Chablis 93000 Bobigny				</a:t>
            </a:r>
            <a:r>
              <a:rPr lang="en-US">
                <a:solidFill>
                  <a:schemeClr val="dk1"/>
                </a:solidFill>
              </a:rPr>
              <a:t>				</a:t>
            </a: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 &gt; Tél : 01 48 38 88 38   	&gt;  </a:t>
            </a:r>
            <a:r>
              <a:rPr lang="en-US" sz="13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orientationbobigny.voie@univ-paris13.fr</a:t>
            </a: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300"/>
              <a:buFont typeface="Calibri"/>
              <a:buChar char="●"/>
            </a:pP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Campus de St Denis  &gt;  Scolarité(porte A008) (</a:t>
            </a:r>
            <a:r>
              <a:rPr lang="en-US" sz="1300" b="1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Permanence les lundis uniquement</a:t>
            </a: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Place du 8 mai 1945 93206 Saint-Denis</a:t>
            </a: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&gt; Tél: 01 49 40 40 11	&gt;  </a:t>
            </a:r>
            <a:r>
              <a:rPr lang="en-US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conseilorientation2.voie@univ-paris13.fr</a:t>
            </a:r>
            <a:r>
              <a:rPr lang="en-US" sz="1300">
                <a:solidFill>
                  <a:srgbClr val="28285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300" b="0" i="0" u="none">
              <a:solidFill>
                <a:srgbClr val="2828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1"/>
          <p:cNvSpPr txBox="1">
            <a:spLocks noGrp="1"/>
          </p:cNvSpPr>
          <p:nvPr>
            <p:ph type="body" idx="2"/>
          </p:nvPr>
        </p:nvSpPr>
        <p:spPr>
          <a:xfrm>
            <a:off x="838200" y="1635950"/>
            <a:ext cx="3885900" cy="4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 du dossier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Lettre de motivation</a:t>
            </a:r>
            <a:endParaRPr sz="13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Relevé de notes du Baccalauréat</a:t>
            </a:r>
            <a:endParaRPr sz="13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Bulletins de 1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 terminale </a:t>
            </a:r>
            <a:endParaRPr sz="13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Relevé de notes du 1er semestre (si possible)</a:t>
            </a:r>
            <a:endParaRPr sz="13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 de scolarité 2025/2026</a:t>
            </a:r>
            <a:endParaRPr sz="13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vitae</a:t>
            </a:r>
            <a:endParaRPr sz="13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 d’assiduité</a:t>
            </a:r>
            <a:endParaRPr sz="1300">
              <a:solidFill>
                <a:schemeClr val="dk1"/>
              </a:solidFill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89408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8"/>
              <a:buChar char="❏"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(Pour plus de précisions, consulter la brochure du CIO de l’enseignement supérieur)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réunions d’informations sur la réorientation semestrielle sont prévues :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400" b="1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19217"/>
              </a:buClr>
              <a:buSzPts val="1400"/>
              <a:buFont typeface="Calibri"/>
              <a:buChar char="•"/>
            </a:pPr>
            <a:r>
              <a:rPr lang="en-US" sz="1400" b="1">
                <a:solidFill>
                  <a:srgbClr val="F19217"/>
                </a:solidFill>
                <a:latin typeface="Calibri"/>
                <a:ea typeface="Calibri"/>
                <a:cs typeface="Calibri"/>
                <a:sym typeface="Calibri"/>
              </a:rPr>
              <a:t>Le mercredi 19 novembre 2025 de 12h à 13h30 sur le campus de Bobigny Amphi Robert Escarpit</a:t>
            </a:r>
            <a:endParaRPr sz="1300" b="1">
              <a:solidFill>
                <a:srgbClr val="F192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1"/>
          <p:cNvSpPr txBox="1">
            <a:spLocks noGrp="1"/>
          </p:cNvSpPr>
          <p:nvPr>
            <p:ph type="title"/>
          </p:nvPr>
        </p:nvSpPr>
        <p:spPr>
          <a:xfrm>
            <a:off x="4162025" y="304875"/>
            <a:ext cx="5111100" cy="7626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Sorbonne Paris Nord (USPN)</a:t>
            </a:r>
            <a:endParaRPr/>
          </a:p>
        </p:txBody>
      </p:sp>
      <p:pic>
        <p:nvPicPr>
          <p:cNvPr id="580" name="Google Shape;580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32537" y="513575"/>
            <a:ext cx="22288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152400"/>
            <a:ext cx="1066800" cy="99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59650" y="329400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0a1bb8f69d_0_6"/>
          <p:cNvSpPr txBox="1">
            <a:spLocks noGrp="1"/>
          </p:cNvSpPr>
          <p:nvPr>
            <p:ph type="title"/>
          </p:nvPr>
        </p:nvSpPr>
        <p:spPr>
          <a:xfrm>
            <a:off x="4119125" y="536638"/>
            <a:ext cx="55209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Gustave Eiffel</a:t>
            </a:r>
            <a:endParaRPr/>
          </a:p>
        </p:txBody>
      </p:sp>
      <p:pic>
        <p:nvPicPr>
          <p:cNvPr id="588" name="Google Shape;588;g30a1bb8f69d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8900" y="255599"/>
            <a:ext cx="1554162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30a1bb8f69d_0_6"/>
          <p:cNvSpPr/>
          <p:nvPr/>
        </p:nvSpPr>
        <p:spPr>
          <a:xfrm>
            <a:off x="2730450" y="1492262"/>
            <a:ext cx="6731100" cy="849300"/>
          </a:xfrm>
          <a:prstGeom prst="roundRect">
            <a:avLst>
              <a:gd name="adj" fmla="val 4765"/>
            </a:avLst>
          </a:prstGeom>
          <a:solidFill>
            <a:schemeClr val="lt1"/>
          </a:solidFill>
          <a:ln w="254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2F2A8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F2A85"/>
              </a:buClr>
              <a:buSzPts val="1800"/>
              <a:buFont typeface="Tahoma"/>
              <a:buNone/>
            </a:pPr>
            <a:r>
              <a:rPr lang="en-US" sz="1800" b="1" i="0" u="none" strike="noStrike" cap="none">
                <a:solidFill>
                  <a:srgbClr val="2F2A85"/>
                </a:solidFill>
                <a:latin typeface="Tahoma"/>
                <a:ea typeface="Tahoma"/>
                <a:cs typeface="Tahoma"/>
                <a:sym typeface="Tahoma"/>
              </a:rPr>
              <a:t>- Campus Marne la Vallée-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F2A85"/>
              </a:buClr>
              <a:buSzPts val="1800"/>
              <a:buFont typeface="Tahoma"/>
              <a:buNone/>
            </a:pPr>
            <a:r>
              <a:rPr lang="en-US" sz="1800" b="1" i="0" u="none" strike="noStrike" cap="none">
                <a:solidFill>
                  <a:srgbClr val="2F2A85"/>
                </a:solidFill>
                <a:latin typeface="Tahoma"/>
                <a:ea typeface="Tahoma"/>
                <a:cs typeface="Tahoma"/>
                <a:sym typeface="Tahoma"/>
              </a:rPr>
              <a:t>Les Licences de l'Université Gustave Eiffel ouvertes à la réorientation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2F2A85"/>
              </a:buClr>
              <a:buSzPts val="1800"/>
              <a:buFont typeface="Tahoma"/>
              <a:buNone/>
            </a:pPr>
            <a:r>
              <a:rPr lang="en-US" sz="1800" b="1" i="0" u="none" strike="noStrike" cap="none">
                <a:solidFill>
                  <a:srgbClr val="2F2A8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g30a1bb8f69d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225425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30a1bb8f69d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825" y="2361475"/>
            <a:ext cx="8261900" cy="39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30a1bb8f69d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3863" y="6084863"/>
            <a:ext cx="617537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30a1bb8f69d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6263" y="536575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/>
          <p:nvPr/>
        </p:nvSpPr>
        <p:spPr>
          <a:xfrm>
            <a:off x="2870200" y="2658251"/>
            <a:ext cx="9243900" cy="886500"/>
          </a:xfrm>
          <a:prstGeom prst="rect">
            <a:avLst/>
          </a:prstGeom>
          <a:noFill/>
          <a:ln w="9525" cap="flat" cmpd="sng">
            <a:solidFill>
              <a:srgbClr val="2F2A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Helvetica Neue"/>
              <a:buNone/>
            </a:pPr>
            <a:r>
              <a:rPr lang="en-US" sz="1600" b="1" i="0" u="sng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S’informer et consulter l’offre de formation 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https://formations.univ-gustave-eiffel.fr</a:t>
            </a:r>
            <a:r>
              <a:rPr lang="en-US" sz="1400" b="1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3"/>
          <p:cNvSpPr txBox="1"/>
          <p:nvPr/>
        </p:nvSpPr>
        <p:spPr>
          <a:xfrm>
            <a:off x="2870200" y="1492250"/>
            <a:ext cx="9243900" cy="1009800"/>
          </a:xfrm>
          <a:prstGeom prst="rect">
            <a:avLst/>
          </a:prstGeom>
          <a:noFill/>
          <a:ln w="9525" cap="flat" cmpd="sng">
            <a:solidFill>
              <a:srgbClr val="2F2A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Helvetica Neue"/>
              <a:buNone/>
            </a:pPr>
            <a:r>
              <a:rPr lang="en-US" sz="1600" b="1" i="0" u="sng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</a:t>
            </a:r>
            <a:r>
              <a:rPr lang="en-US" sz="1600" b="1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18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Etudiants L1- BUT 1 de l’université Gustave Eiffel et étudiants des autres universités et établissements supérieur (CPGE, STS, écoles)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3"/>
          <p:cNvSpPr txBox="1"/>
          <p:nvPr/>
        </p:nvSpPr>
        <p:spPr>
          <a:xfrm>
            <a:off x="2870200" y="3827462"/>
            <a:ext cx="9244012" cy="1016000"/>
          </a:xfrm>
          <a:prstGeom prst="rect">
            <a:avLst/>
          </a:prstGeom>
          <a:noFill/>
          <a:ln w="9525" cap="flat" cmpd="sng">
            <a:solidFill>
              <a:srgbClr val="2F2A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Helvetica Neue"/>
              <a:buNone/>
            </a:pPr>
            <a:r>
              <a:rPr lang="en-US" sz="1600" b="1" i="0" u="sng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Procédure d’inscription </a:t>
            </a:r>
            <a:r>
              <a:rPr lang="en-US" sz="1600" b="1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600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novembre au 05 décembre 2025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40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Via la plateforme E-candidat Gustave Eiffel :  https://candidatures.univ-eiffel.fr/ecandidat/#!accueilView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3"/>
          <p:cNvSpPr txBox="1"/>
          <p:nvPr/>
        </p:nvSpPr>
        <p:spPr>
          <a:xfrm>
            <a:off x="2870200" y="5018087"/>
            <a:ext cx="9244012" cy="1662112"/>
          </a:xfrm>
          <a:prstGeom prst="rect">
            <a:avLst/>
          </a:prstGeom>
          <a:noFill/>
          <a:ln w="9525" cap="flat" cmpd="sng">
            <a:solidFill>
              <a:srgbClr val="2F2A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600"/>
              <a:buFont typeface="Helvetica Neue"/>
              <a:buNone/>
            </a:pPr>
            <a:r>
              <a:rPr lang="en-US" sz="1600" b="1" i="0" u="sng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Nous contacter </a:t>
            </a:r>
            <a:r>
              <a:rPr lang="en-US" sz="16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r>
              <a:rPr lang="en-US" sz="1600" b="1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SIO-IP</a:t>
            </a:r>
            <a:r>
              <a:rPr lang="en-US" sz="16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2F2A8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rgbClr val="2F2A85"/>
                </a:solidFill>
                <a:latin typeface="Tahoma"/>
                <a:ea typeface="Tahoma"/>
                <a:cs typeface="Tahoma"/>
                <a:sym typeface="Tahoma"/>
              </a:rPr>
              <a:t>Cité Descartes • Bâtiment Copernic</a:t>
            </a:r>
            <a:r>
              <a:rPr lang="en-US" sz="14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	01 60 95 76 76 </a:t>
            </a:r>
            <a:br>
              <a:rPr lang="en-US" sz="14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0" i="0" u="none" strike="noStrike" cap="none">
                <a:solidFill>
                  <a:srgbClr val="2F2A85"/>
                </a:solidFill>
                <a:latin typeface="Tahoma"/>
                <a:ea typeface="Tahoma"/>
                <a:cs typeface="Tahoma"/>
                <a:sym typeface="Tahoma"/>
              </a:rPr>
              <a:t>5 Boulevard Descartes • Champs-sur-Marne</a:t>
            </a:r>
            <a:r>
              <a:rPr lang="en-US" sz="1400" b="0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		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rgbClr val="2F2A85"/>
                </a:solidFill>
                <a:latin typeface="Tahoma"/>
                <a:ea typeface="Tahoma"/>
                <a:cs typeface="Tahoma"/>
                <a:sym typeface="Tahoma"/>
              </a:rPr>
              <a:t>77454 Marne-la-Vallée Cedex 2 • France		</a:t>
            </a:r>
            <a:r>
              <a:rPr lang="en-US" sz="1400" b="1" i="0" u="none" strike="noStrike" cap="none">
                <a:solidFill>
                  <a:srgbClr val="2F2A8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conseiller.orientation@univ-eiffel.fr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2A8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2" name="Google Shape;602;p33"/>
          <p:cNvSpPr/>
          <p:nvPr/>
        </p:nvSpPr>
        <p:spPr>
          <a:xfrm>
            <a:off x="183301" y="3186500"/>
            <a:ext cx="2628300" cy="1077900"/>
          </a:xfrm>
          <a:prstGeom prst="roundRect">
            <a:avLst>
              <a:gd name="adj" fmla="val 4765"/>
            </a:avLst>
          </a:prstGeom>
          <a:solidFill>
            <a:schemeClr val="lt1"/>
          </a:solidFill>
          <a:ln w="254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A85"/>
              </a:buClr>
              <a:buSzPts val="1800"/>
              <a:buFont typeface="Tahoma"/>
              <a:buNone/>
            </a:pPr>
            <a:r>
              <a:rPr lang="en-US" sz="1800" b="1" i="0" u="none" strike="noStrike" cap="none">
                <a:solidFill>
                  <a:srgbClr val="2F2A85"/>
                </a:solidFill>
                <a:latin typeface="Tahoma"/>
                <a:ea typeface="Tahoma"/>
                <a:cs typeface="Tahoma"/>
                <a:sym typeface="Tahoma"/>
              </a:rPr>
              <a:t>Les modalités d’inscription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3"/>
          <p:cNvSpPr txBox="1">
            <a:spLocks noGrp="1"/>
          </p:cNvSpPr>
          <p:nvPr>
            <p:ph type="title"/>
          </p:nvPr>
        </p:nvSpPr>
        <p:spPr>
          <a:xfrm>
            <a:off x="4119125" y="536638"/>
            <a:ext cx="55209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Gustave Eiffel</a:t>
            </a:r>
            <a:endParaRPr/>
          </a:p>
        </p:txBody>
      </p:sp>
      <p:pic>
        <p:nvPicPr>
          <p:cNvPr id="604" name="Google Shape;60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8900" y="255599"/>
            <a:ext cx="1554162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225425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6263" y="53657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2223" y="4336000"/>
            <a:ext cx="1425325" cy="20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fcb3a8121_1_4"/>
          <p:cNvSpPr txBox="1">
            <a:spLocks noGrp="1"/>
          </p:cNvSpPr>
          <p:nvPr>
            <p:ph type="title"/>
          </p:nvPr>
        </p:nvSpPr>
        <p:spPr>
          <a:xfrm>
            <a:off x="4105275" y="431863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Une réorientation se prépare: </a:t>
            </a:r>
            <a:endParaRPr/>
          </a:p>
        </p:txBody>
      </p:sp>
      <p:sp>
        <p:nvSpPr>
          <p:cNvPr id="214" name="Google Shape;214;g36fcb3a8121_1_4"/>
          <p:cNvSpPr txBox="1"/>
          <p:nvPr/>
        </p:nvSpPr>
        <p:spPr>
          <a:xfrm>
            <a:off x="1555749" y="1339850"/>
            <a:ext cx="761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Faites le point sur votre situation actuelle </a:t>
            </a:r>
            <a:r>
              <a:rPr lang="en-US" sz="2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6fcb3a8121_1_4"/>
          <p:cNvSpPr txBox="1"/>
          <p:nvPr/>
        </p:nvSpPr>
        <p:spPr>
          <a:xfrm>
            <a:off x="596350" y="2355425"/>
            <a:ext cx="10999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000" b="1" i="0" u="none" strike="noStrike" cap="none">
                <a:solidFill>
                  <a:srgbClr val="28285B"/>
                </a:solidFill>
              </a:rPr>
              <a:t>Transition secondaire/supérieure difficile </a:t>
            </a:r>
            <a:r>
              <a:rPr lang="en-US" sz="2000" b="1">
                <a:solidFill>
                  <a:srgbClr val="28285B"/>
                </a:solidFill>
              </a:rPr>
              <a:t>ou Problématique de méthodologie ?</a:t>
            </a:r>
            <a:r>
              <a:rPr lang="en-US" sz="2000">
                <a:solidFill>
                  <a:srgbClr val="28285B"/>
                </a:solidFill>
              </a:rPr>
              <a:t>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28285B"/>
                </a:solidFill>
              </a:rPr>
              <a:t>Constat d’un écart entre votre situation et les compétences et les exigences de la formation actuelle.</a:t>
            </a:r>
            <a:endParaRPr sz="2000">
              <a:solidFill>
                <a:srgbClr val="28285B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285B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000" b="1" i="0" u="none" strike="noStrike" cap="none">
                <a:solidFill>
                  <a:srgbClr val="28285B"/>
                </a:solidFill>
              </a:rPr>
              <a:t>Choix d’étude inadéquat ?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Vo</a:t>
            </a:r>
            <a:r>
              <a:rPr lang="en-US" sz="2000">
                <a:solidFill>
                  <a:srgbClr val="28285B"/>
                </a:solidFill>
              </a:rPr>
              <a:t>tre domaine de formation ne vous intéresse pas ou votre projet a évolué. </a:t>
            </a:r>
            <a:endParaRPr sz="2000">
              <a:solidFill>
                <a:srgbClr val="28285B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285B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000" b="1" i="0" u="none" strike="noStrike" cap="none">
                <a:solidFill>
                  <a:srgbClr val="28285B"/>
                </a:solidFill>
              </a:rPr>
              <a:t>Contexte personnel compliqué ? 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Vous pouvez être accompagné par les services</a:t>
            </a:r>
            <a:r>
              <a:rPr lang="en-US" sz="2000">
                <a:solidFill>
                  <a:srgbClr val="28285B"/>
                </a:solidFill>
              </a:rPr>
              <a:t> de vos universités.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6fcb3a8121_1_4"/>
          <p:cNvSpPr txBox="1"/>
          <p:nvPr/>
        </p:nvSpPr>
        <p:spPr>
          <a:xfrm>
            <a:off x="325050" y="5349988"/>
            <a:ext cx="1154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8285B"/>
                </a:solidFill>
              </a:rPr>
              <a:t>⇒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 Une introspection indispensable pour construire un parcours d’études qui vous correspond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6fcb3a8121_1_4"/>
          <p:cNvSpPr txBox="1"/>
          <p:nvPr/>
        </p:nvSpPr>
        <p:spPr>
          <a:xfrm>
            <a:off x="325050" y="5926100"/>
            <a:ext cx="1142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8285B"/>
                </a:solidFill>
              </a:rPr>
              <a:t>⇒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 Comprendre votre situation vous permettra de faire des choix éclairés et de mieux définir     votre objectif professionnel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36fcb3a8121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50" y="168275"/>
            <a:ext cx="12509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6fcb3a8121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438" y="425450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4"/>
          <p:cNvSpPr txBox="1">
            <a:spLocks noGrp="1"/>
          </p:cNvSpPr>
          <p:nvPr>
            <p:ph type="title"/>
          </p:nvPr>
        </p:nvSpPr>
        <p:spPr>
          <a:xfrm>
            <a:off x="4119175" y="463613"/>
            <a:ext cx="4827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Nanterre</a:t>
            </a:r>
            <a:endParaRPr/>
          </a:p>
        </p:txBody>
      </p:sp>
      <p:pic>
        <p:nvPicPr>
          <p:cNvPr id="613" name="Google Shape;613;p34" descr="propositions_Paris_Nanterre(1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5912" y="504838"/>
            <a:ext cx="26289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4"/>
          <p:cNvSpPr txBox="1"/>
          <p:nvPr/>
        </p:nvSpPr>
        <p:spPr>
          <a:xfrm>
            <a:off x="5946175" y="6453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6263" y="53657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4"/>
          <p:cNvSpPr txBox="1"/>
          <p:nvPr/>
        </p:nvSpPr>
        <p:spPr>
          <a:xfrm>
            <a:off x="285775" y="2130400"/>
            <a:ext cx="5660400" cy="4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Calibri"/>
              <a:buAutoNum type="arabicParenR"/>
            </a:pPr>
            <a:r>
              <a:rPr lang="en-US" sz="18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Parcours de la réorientation :</a:t>
            </a:r>
            <a:endParaRPr sz="1800"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Dossier et procédure à effectuer sur le site internet :</a:t>
            </a:r>
            <a:endParaRPr sz="19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2A85"/>
              </a:buClr>
              <a:buSzPts val="1900"/>
              <a:buFont typeface="Calibri"/>
              <a:buChar char="●"/>
            </a:pPr>
            <a:r>
              <a:rPr lang="en-US" sz="1900" b="0" i="0" u="sng" strike="noStrike" cap="none">
                <a:solidFill>
                  <a:srgbClr val="2F2A8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ecandidat</a:t>
            </a:r>
            <a:r>
              <a:rPr lang="en-US" sz="1900" b="0" i="0" u="sng" strike="noStrike" cap="none">
                <a:solidFill>
                  <a:srgbClr val="2F2A85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.parisnanterre.fr</a:t>
            </a:r>
            <a:endParaRPr sz="19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2A85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Dépôt exclusivement via e-candidat du dossier complété et de toutes les pièces justificatives avant </a:t>
            </a:r>
            <a:r>
              <a:rPr lang="en-US" sz="1900" b="0" i="0" u="none" strike="noStrike" cap="none">
                <a:solidFill>
                  <a:srgbClr val="1C4587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 2</a:t>
            </a:r>
            <a:r>
              <a:rPr lang="en-US" sz="1900">
                <a:solidFill>
                  <a:srgbClr val="1C4587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900" b="0" i="0" u="none" strike="noStrike" cap="none">
                <a:solidFill>
                  <a:srgbClr val="1C4587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novembre 202</a:t>
            </a:r>
            <a:r>
              <a:rPr lang="en-US" sz="1900">
                <a:solidFill>
                  <a:srgbClr val="1C4587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5</a:t>
            </a:r>
            <a:endParaRPr sz="1900">
              <a:solidFill>
                <a:srgbClr val="1C4587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2A85"/>
              </a:buClr>
              <a:buSzPts val="1900"/>
              <a:buFont typeface="Calibri"/>
              <a:buChar char="●"/>
            </a:pPr>
            <a:r>
              <a:rPr lang="en-US" sz="19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Etude du dossier par l’équipe pédagogique de la L1 souhaitée et réponse via e-candidat/mail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4"/>
          <p:cNvSpPr txBox="1"/>
          <p:nvPr/>
        </p:nvSpPr>
        <p:spPr>
          <a:xfrm>
            <a:off x="6624300" y="2130400"/>
            <a:ext cx="51705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2)   Conditions :</a:t>
            </a:r>
            <a:endParaRPr sz="1700" b="1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Inscrit au 1</a:t>
            </a:r>
            <a:r>
              <a:rPr lang="en-US" sz="1700" baseline="30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-US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semestre 2025/2026, en 1</a:t>
            </a:r>
            <a:r>
              <a:rPr lang="en-US" sz="1700" baseline="30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en-US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année dans l’enseignement supérieur </a:t>
            </a:r>
            <a:endParaRPr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○"/>
            </a:pPr>
            <a:r>
              <a:rPr lang="en-US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En cours d’études dans une université d’Ile de France ou une autre filière post-bac (BUT, BTS, CPGE, PASS, LAS, etc.)</a:t>
            </a:r>
            <a:endParaRPr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Si vous êtes inscrit(e) en licence dans une autre université d’Ile de France, la licence que vous souhaitez préparer à Nanterre ne doit pas être proposée dans votre université d’origine.</a:t>
            </a:r>
            <a:endParaRPr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●"/>
            </a:pPr>
            <a:r>
              <a:rPr lang="en-US" sz="1700" u="sng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1 seule demande de réorientation dans une des licences ouvertes à la réorientation sera acceptée. </a:t>
            </a:r>
            <a:r>
              <a:rPr lang="en-US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619" name="Google Shape;619;p34"/>
          <p:cNvSpPr txBox="1"/>
          <p:nvPr/>
        </p:nvSpPr>
        <p:spPr>
          <a:xfrm>
            <a:off x="3576475" y="1455575"/>
            <a:ext cx="5912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Période de réorientation </a:t>
            </a:r>
            <a:r>
              <a:rPr lang="en-US" sz="2000" b="1">
                <a:solidFill>
                  <a:srgbClr val="1C4587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>
                <a:solidFill>
                  <a:srgbClr val="1C4587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Du 3 au 21 novembre 2025</a:t>
            </a:r>
            <a:endParaRPr sz="1600">
              <a:highlight>
                <a:schemeClr val="lt1"/>
              </a:highlight>
            </a:endParaRPr>
          </a:p>
        </p:txBody>
      </p:sp>
      <p:sp>
        <p:nvSpPr>
          <p:cNvPr id="620" name="Google Shape;620;p34"/>
          <p:cNvSpPr/>
          <p:nvPr/>
        </p:nvSpPr>
        <p:spPr>
          <a:xfrm>
            <a:off x="281575" y="2105875"/>
            <a:ext cx="5668800" cy="4093200"/>
          </a:xfrm>
          <a:prstGeom prst="rect">
            <a:avLst/>
          </a:prstGeom>
          <a:solidFill>
            <a:srgbClr val="000000">
              <a:alpha val="0"/>
            </a:srgbClr>
          </a:solidFill>
          <a:ln w="38100" cap="flat" cmpd="sng">
            <a:solidFill>
              <a:srgbClr val="5BB0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6375150" y="2105875"/>
            <a:ext cx="5668800" cy="4093200"/>
          </a:xfrm>
          <a:prstGeom prst="rect">
            <a:avLst/>
          </a:prstGeom>
          <a:solidFill>
            <a:srgbClr val="000000">
              <a:alpha val="0"/>
            </a:srgbClr>
          </a:solidFill>
          <a:ln w="38100" cap="flat" cmpd="sng">
            <a:solidFill>
              <a:srgbClr val="5BB0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 txBox="1">
            <a:spLocks noGrp="1"/>
          </p:cNvSpPr>
          <p:nvPr>
            <p:ph type="title"/>
          </p:nvPr>
        </p:nvSpPr>
        <p:spPr>
          <a:xfrm>
            <a:off x="4119175" y="463613"/>
            <a:ext cx="4827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Nanterre</a:t>
            </a:r>
            <a:endParaRPr/>
          </a:p>
        </p:txBody>
      </p:sp>
      <p:pic>
        <p:nvPicPr>
          <p:cNvPr id="627" name="Google Shape;627;p35" descr="propositions_Paris_Nanterre(1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5912" y="504838"/>
            <a:ext cx="26289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6263" y="536575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8775" y="1553875"/>
            <a:ext cx="8934443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119d346751_2_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3119d346751_2_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3119d346751_2_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g3119d346751_2_0"/>
          <p:cNvPicPr preferRelativeResize="0"/>
          <p:nvPr/>
        </p:nvPicPr>
        <p:blipFill rotWithShape="1">
          <a:blip r:embed="rId3">
            <a:alphaModFix/>
          </a:blip>
          <a:srcRect b="5743"/>
          <a:stretch/>
        </p:blipFill>
        <p:spPr>
          <a:xfrm>
            <a:off x="50452" y="23416"/>
            <a:ext cx="1570536" cy="1537894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3119d346751_2_0"/>
          <p:cNvSpPr txBox="1"/>
          <p:nvPr/>
        </p:nvSpPr>
        <p:spPr>
          <a:xfrm>
            <a:off x="4078700" y="339950"/>
            <a:ext cx="78354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Saclay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g3119d346751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2820" y="200142"/>
            <a:ext cx="21812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3119d346751_2_0"/>
          <p:cNvSpPr/>
          <p:nvPr/>
        </p:nvSpPr>
        <p:spPr>
          <a:xfrm>
            <a:off x="479550" y="2087154"/>
            <a:ext cx="11646900" cy="3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  <a:r>
              <a:rPr lang="en-US" sz="1400" b="1" i="0" u="sng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Faculté des Sciences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L1 BCST ,  L1 PCST,  L1 STAPS</a:t>
            </a:r>
            <a:r>
              <a:rPr lang="en-US" b="1" u="sng">
                <a:solidFill>
                  <a:srgbClr val="FF9900"/>
                </a:solidFill>
              </a:rPr>
              <a:t>, LDD STAPS/SI</a:t>
            </a: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 de réorientation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           		</a:t>
            </a: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L1 Maths-Informatique ( portail MI) et   L1 Maths-Physique ( portail MP)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4305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⮚"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Réorientation interne uniquement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&gt; Public visé : L1 sciences et PASS de l’Université Paris Saclay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mail de candidature à envoyer à : </a:t>
            </a:r>
            <a:endParaRPr sz="14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28285B"/>
                </a:solidFill>
              </a:rPr>
              <a:t>pour MP : </a:t>
            </a:r>
            <a:r>
              <a:rPr lang="en-US" b="1" u="sng">
                <a:solidFill>
                  <a:srgbClr val="0070C0"/>
                </a:solidFill>
              </a:rPr>
              <a:t>carole.gaulard</a:t>
            </a:r>
            <a:r>
              <a:rPr lang="en-US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@universite-paris-saclay.fr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ophelie.rouby@universite-paris-saclay.fr</a:t>
            </a:r>
            <a:endParaRPr sz="14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>
              <a:solidFill>
                <a:srgbClr val="28285B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28285B"/>
                </a:solidFill>
              </a:rPr>
              <a:t>pour MI : 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u="sng">
                <a:solidFill>
                  <a:srgbClr val="0563C1"/>
                </a:solidFill>
              </a:rPr>
              <a:t>viviane.pons</a:t>
            </a:r>
            <a:r>
              <a:rPr lang="en-US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@universite-paris-saclay.fr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400" b="1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ophelie</a:t>
            </a:r>
            <a:r>
              <a:rPr lang="en-US" b="1" u="sng">
                <a:solidFill>
                  <a:srgbClr val="0563C1"/>
                </a:solidFill>
              </a:rPr>
              <a:t>.</a:t>
            </a:r>
            <a:r>
              <a:rPr lang="en-US" sz="1400" b="1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rouby@universite-paris-saclay.fr</a:t>
            </a:r>
            <a:endParaRPr b="1" u="sng">
              <a:solidFill>
                <a:srgbClr val="0563C1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b="1">
                <a:solidFill>
                  <a:srgbClr val="28285B"/>
                </a:solidFill>
              </a:rPr>
              <a:t>Période de 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candidature :</a:t>
            </a: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décembre 202</a:t>
            </a:r>
            <a:r>
              <a:rPr lang="en-US" b="1">
                <a:solidFill>
                  <a:srgbClr val="28285B"/>
                </a:solidFill>
              </a:rPr>
              <a:t>5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 			début des cours du S2 : 1</a:t>
            </a:r>
            <a:r>
              <a:rPr lang="en-US" b="1">
                <a:solidFill>
                  <a:srgbClr val="28285B"/>
                </a:solidFill>
              </a:rPr>
              <a:t>2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janvier 202</a:t>
            </a:r>
            <a:r>
              <a:rPr lang="en-US" b="1">
                <a:solidFill>
                  <a:srgbClr val="28285B"/>
                </a:solidFill>
              </a:rPr>
              <a:t>6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3364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 du dossier : accord des responsables de la formation actuelle, relevés de notes du bac et de terminale et du S1, une lettre de motivation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g3119d346751_2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8350" y="339888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9fc877cfe2_0_0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39fc877cfe2_0_0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g39fc877cfe2_0_0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g39fc877cfe2_0_0"/>
          <p:cNvPicPr preferRelativeResize="0"/>
          <p:nvPr/>
        </p:nvPicPr>
        <p:blipFill rotWithShape="1">
          <a:blip r:embed="rId3">
            <a:alphaModFix/>
          </a:blip>
          <a:srcRect b="5740"/>
          <a:stretch/>
        </p:blipFill>
        <p:spPr>
          <a:xfrm>
            <a:off x="50452" y="23416"/>
            <a:ext cx="1570536" cy="1537894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39fc877cfe2_0_0"/>
          <p:cNvSpPr txBox="1"/>
          <p:nvPr/>
        </p:nvSpPr>
        <p:spPr>
          <a:xfrm>
            <a:off x="4078700" y="339950"/>
            <a:ext cx="78354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Saclay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g39fc877cfe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2820" y="200142"/>
            <a:ext cx="21812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g39fc877cfe2_0_0"/>
          <p:cNvSpPr/>
          <p:nvPr/>
        </p:nvSpPr>
        <p:spPr>
          <a:xfrm>
            <a:off x="423610" y="2371021"/>
            <a:ext cx="11344800" cy="3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&gt;&gt; LDD 1 Economie Mathématiques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Réorientation interne uniquement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Public visé : L1 </a:t>
            </a:r>
            <a:r>
              <a:rPr lang="en-US">
                <a:solidFill>
                  <a:schemeClr val="dk1"/>
                </a:solidFill>
              </a:rPr>
              <a:t>MI, MP et LDD MPSI, IM, MSV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l’Université Paris Saclay cf ecampus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mail de candidature à envoyer à : </a:t>
            </a:r>
            <a:r>
              <a:rPr lang="en-US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arnaud.durand@universite-paris-saclay.fr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Date limite de candidature : 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dès que les notes de partiels de semi semestre sont connues et jusqu’à début décembre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Composition du dossier : relevés de notes du bac et des partiels de semi semestre, une lettre de motivation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&gt;&gt; LDD 1 Mathématiques Physique Sc</a:t>
            </a:r>
            <a:r>
              <a:rPr lang="en-US" b="1" u="sng">
                <a:solidFill>
                  <a:srgbClr val="FF9900"/>
                </a:solidFill>
              </a:rPr>
              <a:t>iences de l’ingénieur ( MPSI)</a:t>
            </a:r>
            <a:endParaRPr sz="1400" b="1" i="0" u="sng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Réorientation interne uniquement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&gt; Public visé: portail MP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&gt; mail de candidature à envoyer sur ecampus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&gt; Date limite de candidature 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décembre 202</a:t>
            </a:r>
            <a:r>
              <a:rPr lang="en-US" b="1">
                <a:solidFill>
                  <a:schemeClr val="dk1"/>
                </a:solidFill>
              </a:rPr>
              <a:t>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&gt; Composition du dossier : relevé de notes 1ere et terminales et S1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g39fc877cfe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8350" y="339888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109fdbc661_15_8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3109fdbc661_15_8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3109fdbc661_15_8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3109fdbc661_15_87"/>
          <p:cNvSpPr/>
          <p:nvPr/>
        </p:nvSpPr>
        <p:spPr>
          <a:xfrm>
            <a:off x="550600" y="1400725"/>
            <a:ext cx="11454600" cy="54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3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>
                <a:solidFill>
                  <a:srgbClr val="741B47"/>
                </a:solidFill>
              </a:rPr>
              <a:t>             </a:t>
            </a:r>
            <a:r>
              <a:rPr lang="en-US" sz="1400" b="1" i="0" u="sng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IUT d’Orsay</a:t>
            </a:r>
            <a:endParaRPr sz="1400" b="1" i="0" u="none" strike="noStrike" cap="none">
              <a:solidFill>
                <a:srgbClr val="28285B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BUT 1 Informatique et </a:t>
            </a:r>
            <a:r>
              <a:rPr lang="en-US" b="1" u="sng">
                <a:solidFill>
                  <a:srgbClr val="FF9900"/>
                </a:solidFill>
              </a:rPr>
              <a:t> BUT 1 Chimie  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 de réorientation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BUT 1 Mesures Physiques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Réorientation interne et externe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Public visé : BUT 1 mesures physiques qui veulent recommencer leur semestre, autres BUT 1,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licences 1, CPGE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Dossier à télécharger  fin novembre sur  : https://www.iut-orsay.universite-paris-saclay.fr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Contact : 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chefs-dpt-mphy.iut-orsay@universite-paris-saclay.fr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 Période de candidature : 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fin novembre 202</a:t>
            </a:r>
            <a:r>
              <a:rPr lang="en-US" b="1">
                <a:solidFill>
                  <a:srgbClr val="28285B"/>
                </a:solidFill>
              </a:rPr>
              <a:t>5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à janvier 202</a:t>
            </a:r>
            <a:r>
              <a:rPr lang="en-US" b="1">
                <a:solidFill>
                  <a:srgbClr val="28285B"/>
                </a:solidFill>
              </a:rPr>
              <a:t>6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3364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Composition du dossier : formulaire de candidature, notes de 1ere et terminale, relevé de notes du bac, relevés de notes post bac, CV, lettre de motivation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364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 IUT de Sceaux </a:t>
            </a:r>
            <a:endParaRPr>
              <a:solidFill>
                <a:srgbClr val="28285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>
                <a:solidFill>
                  <a:srgbClr val="FF9900"/>
                </a:solidFill>
              </a:rPr>
              <a:t>BUT 1 GEA ( Gestion des Entreprises et des Administrations)</a:t>
            </a:r>
            <a:r>
              <a:rPr lang="en-US">
                <a:solidFill>
                  <a:schemeClr val="dk1"/>
                </a:solidFill>
              </a:rPr>
              <a:t> et </a:t>
            </a:r>
            <a:r>
              <a:rPr lang="en-US" b="1" u="sng">
                <a:solidFill>
                  <a:srgbClr val="FF9900"/>
                </a:solidFill>
              </a:rPr>
              <a:t>BUT 1 TC( Techniques de Commercialisation) </a:t>
            </a:r>
            <a:r>
              <a:rPr lang="en-US" sz="1200" b="1" u="sng">
                <a:solidFill>
                  <a:srgbClr val="FF9900"/>
                </a:solidFill>
              </a:rPr>
              <a:t>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 de réorientation</a:t>
            </a:r>
            <a:endParaRPr sz="1400" b="1" i="0" u="none" strike="noStrike" cap="none">
              <a:solidFill>
                <a:srgbClr val="28285B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u="sng">
              <a:solidFill>
                <a:srgbClr val="741B47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>
                <a:solidFill>
                  <a:srgbClr val="741B47"/>
                </a:solidFill>
              </a:rPr>
              <a:t>IUT de Cachan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BUT 1 GMP ( Génie Mécanique et Productique) </a:t>
            </a:r>
            <a:r>
              <a:rPr lang="en-US" b="1">
                <a:solidFill>
                  <a:srgbClr val="FF0000"/>
                </a:solidFill>
              </a:rPr>
              <a:t>Pas de réorientation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BUT 1 GE2I ( Génie Electrique et Informatique Industrielle)</a:t>
            </a:r>
            <a:r>
              <a:rPr lang="en-US" b="1" i="0" u="none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1" i="0" u="sng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</a:rPr>
              <a:t>	</a:t>
            </a:r>
            <a:r>
              <a:rPr lang="en-US" sz="1200" b="1">
                <a:solidFill>
                  <a:schemeClr val="dk1"/>
                </a:solidFill>
              </a:rPr>
              <a:t>&gt;</a:t>
            </a:r>
            <a:r>
              <a:rPr lang="en-US">
                <a:solidFill>
                  <a:srgbClr val="28285B"/>
                </a:solidFill>
              </a:rPr>
              <a:t>mail de candidature à envoyer à :</a:t>
            </a:r>
            <a:r>
              <a:rPr lang="en-US" u="sng">
                <a:solidFill>
                  <a:srgbClr val="0563C1"/>
                </a:solidFill>
              </a:rPr>
              <a:t> </a:t>
            </a:r>
            <a:r>
              <a:rPr lang="en-US" b="1" u="sng">
                <a:solidFill>
                  <a:srgbClr val="0563C1"/>
                </a:solidFill>
              </a:rPr>
              <a:t>scolarite.iut-cachan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@universite-paris-saclay.fr</a:t>
            </a:r>
            <a:r>
              <a:rPr lang="en-US" b="1">
                <a:solidFill>
                  <a:srgbClr val="28285B"/>
                </a:solidFill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rgbClr val="28285B"/>
                </a:solidFill>
              </a:rPr>
              <a:t>&gt; Date limite de candidature : </a:t>
            </a:r>
            <a:r>
              <a:rPr lang="en-US" b="1">
                <a:solidFill>
                  <a:srgbClr val="28285B"/>
                </a:solidFill>
              </a:rPr>
              <a:t>jusqu’à début décembre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914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>
                <a:solidFill>
                  <a:schemeClr val="dk1"/>
                </a:solidFill>
              </a:rPr>
              <a:t>Composition du dossier : relevés de notes du bac, buleltins à partir de la classe de 1ere, un CV et , une lettre de motivation</a:t>
            </a:r>
            <a:endParaRPr sz="1200" b="1" u="sng">
              <a:solidFill>
                <a:srgbClr val="FF9900"/>
              </a:solidFill>
            </a:endParaRPr>
          </a:p>
          <a:p>
            <a:pPr marL="431914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u="sng">
              <a:solidFill>
                <a:srgbClr val="FF9900"/>
              </a:solidFill>
            </a:endParaRPr>
          </a:p>
        </p:txBody>
      </p:sp>
      <p:pic>
        <p:nvPicPr>
          <p:cNvPr id="663" name="Google Shape;663;g3109fdbc661_15_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2820" y="200142"/>
            <a:ext cx="21812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g3109fdbc661_15_87"/>
          <p:cNvPicPr preferRelativeResize="0"/>
          <p:nvPr/>
        </p:nvPicPr>
        <p:blipFill rotWithShape="1">
          <a:blip r:embed="rId5">
            <a:alphaModFix/>
          </a:blip>
          <a:srcRect b="5739"/>
          <a:stretch/>
        </p:blipFill>
        <p:spPr>
          <a:xfrm>
            <a:off x="50452" y="23416"/>
            <a:ext cx="1570536" cy="1537894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3109fdbc661_15_87"/>
          <p:cNvSpPr txBox="1"/>
          <p:nvPr/>
        </p:nvSpPr>
        <p:spPr>
          <a:xfrm>
            <a:off x="4078700" y="339950"/>
            <a:ext cx="55404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Saclay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6" name="Google Shape;666;g3109fdbc661_15_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8350" y="339888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109fdbc661_15_9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3109fdbc661_15_9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3109fdbc661_15_9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3109fdbc661_15_98"/>
          <p:cNvSpPr/>
          <p:nvPr/>
        </p:nvSpPr>
        <p:spPr>
          <a:xfrm>
            <a:off x="835721" y="4056951"/>
            <a:ext cx="952126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8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1400" b="1" i="0" u="sng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MODALITES D’ACCOMPAGNEMENT A LA REORIENTATION</a:t>
            </a:r>
            <a:endParaRPr sz="1400" b="1" i="0" u="none" strike="noStrike" cap="none">
              <a:solidFill>
                <a:srgbClr val="28285B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Modules </a:t>
            </a:r>
            <a:r>
              <a:rPr lang="en-US" b="1" u="sng">
                <a:solidFill>
                  <a:srgbClr val="FF9900"/>
                </a:solidFill>
              </a:rPr>
              <a:t>Réinventez votre avenir</a:t>
            </a: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b="1" u="sng">
                <a:solidFill>
                  <a:srgbClr val="FF9900"/>
                </a:solidFill>
              </a:rPr>
              <a:t>13 au 17 octobre </a:t>
            </a: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et du 20 au 24 octobre 2025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les étudiants de l’Université de Paris Saclay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Rendez vous individuels :</a:t>
            </a:r>
            <a:r>
              <a:rPr lang="en-US" sz="14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accueil.oip@universite-paris-saclay.fr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u="sng">
              <a:solidFill>
                <a:srgbClr val="FF99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u="sng">
                <a:solidFill>
                  <a:srgbClr val="FF9900"/>
                </a:solidFill>
              </a:rPr>
              <a:t>Module d’accompagnement à la réorientation annuelle : du 16 au 21 février 2026</a:t>
            </a:r>
            <a:endParaRPr b="1" u="sng">
              <a:solidFill>
                <a:srgbClr val="FF99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g3109fdbc661_15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2820" y="200142"/>
            <a:ext cx="21812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3109fdbc661_15_98"/>
          <p:cNvSpPr/>
          <p:nvPr/>
        </p:nvSpPr>
        <p:spPr>
          <a:xfrm>
            <a:off x="1750120" y="998452"/>
            <a:ext cx="10277039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8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9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Faculté Jean Monnet </a:t>
            </a:r>
            <a:endParaRPr sz="1400" b="1" i="0" u="none" strike="noStrike" cap="none">
              <a:solidFill>
                <a:srgbClr val="28285B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&gt;&gt; L1 Droit  ou  L1 Economie-Gestion 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Réorientation interne et externe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&gt;Télécharger et remplir le dossier de candidature :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https://www.jm.universite-paris-saclay.fr/inscription/</a:t>
            </a:r>
            <a:endParaRPr sz="14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Calendrier : </a:t>
            </a:r>
            <a:r>
              <a:rPr lang="en-US" sz="1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candidatures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 le 1</a:t>
            </a:r>
            <a:r>
              <a:rPr lang="en-US" b="1"/>
              <a:t>3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le 2</a:t>
            </a:r>
            <a:r>
              <a:rPr lang="en-US" b="1"/>
              <a:t>0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novembre 202</a:t>
            </a:r>
            <a:r>
              <a:rPr lang="en-US" b="1"/>
              <a:t>5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, 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reprise des cours le </a:t>
            </a:r>
            <a:r>
              <a:rPr lang="en-US" b="1"/>
              <a:t>5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janvier 202</a:t>
            </a:r>
            <a:r>
              <a:rPr lang="en-US" b="1"/>
              <a:t>6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7664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: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save.jean-monnet@universite-paris-saclay.fr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7664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 d’information : mardi </a:t>
            </a:r>
            <a:r>
              <a:rPr lang="en-US">
                <a:solidFill>
                  <a:schemeClr val="dk1"/>
                </a:solidFill>
              </a:rPr>
              <a:t>9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décembre à 1</a:t>
            </a:r>
            <a:r>
              <a:rPr lang="en-US">
                <a:solidFill>
                  <a:schemeClr val="dk1"/>
                </a:solidFill>
              </a:rPr>
              <a:t>4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pour L1 droit et pour L1 eco gestion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7664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7664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⮚"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 de réorientation en LDD de droit ou d’économie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g3109fdbc661_15_98"/>
          <p:cNvPicPr preferRelativeResize="0"/>
          <p:nvPr/>
        </p:nvPicPr>
        <p:blipFill rotWithShape="1">
          <a:blip r:embed="rId6">
            <a:alphaModFix/>
          </a:blip>
          <a:srcRect b="5739"/>
          <a:stretch/>
        </p:blipFill>
        <p:spPr>
          <a:xfrm>
            <a:off x="50452" y="23416"/>
            <a:ext cx="1570536" cy="1537894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g3109fdbc661_15_98"/>
          <p:cNvSpPr txBox="1"/>
          <p:nvPr/>
        </p:nvSpPr>
        <p:spPr>
          <a:xfrm>
            <a:off x="4078700" y="339950"/>
            <a:ext cx="56541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Paris Saclay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9" name="Google Shape;679;g3109fdbc661_15_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8350" y="339888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4"/>
          <p:cNvSpPr txBox="1">
            <a:spLocks noGrp="1"/>
          </p:cNvSpPr>
          <p:nvPr>
            <p:ph type="title"/>
          </p:nvPr>
        </p:nvSpPr>
        <p:spPr>
          <a:xfrm>
            <a:off x="4108325" y="622363"/>
            <a:ext cx="5478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Evry Paris - Saclay</a:t>
            </a:r>
            <a:endParaRPr/>
          </a:p>
        </p:txBody>
      </p:sp>
      <p:sp>
        <p:nvSpPr>
          <p:cNvPr id="685" name="Google Shape;685;p44"/>
          <p:cNvSpPr txBox="1"/>
          <p:nvPr/>
        </p:nvSpPr>
        <p:spPr>
          <a:xfrm>
            <a:off x="654100" y="1577975"/>
            <a:ext cx="112350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Date de dépôt des dossiers : du </a:t>
            </a:r>
            <a:r>
              <a:rPr lang="en-US" sz="1600" b="1">
                <a:solidFill>
                  <a:srgbClr val="28285B"/>
                </a:solidFill>
              </a:rPr>
              <a:t>3 </a:t>
            </a:r>
            <a:r>
              <a:rPr lang="en-US" sz="16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novembre au 1</a:t>
            </a:r>
            <a:r>
              <a:rPr lang="en-US" sz="1600" b="1">
                <a:solidFill>
                  <a:srgbClr val="28285B"/>
                </a:solidFill>
              </a:rPr>
              <a:t>2</a:t>
            </a:r>
            <a:r>
              <a:rPr lang="en-US" sz="16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décembre 202</a:t>
            </a:r>
            <a:r>
              <a:rPr lang="en-US" sz="1600" b="1">
                <a:solidFill>
                  <a:srgbClr val="28285B"/>
                </a:solidFill>
              </a:rPr>
              <a:t>5</a:t>
            </a:r>
            <a:r>
              <a:rPr lang="en-US" sz="16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dernier délai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Début des cours : </a:t>
            </a:r>
            <a:r>
              <a:rPr lang="en-US" sz="1600">
                <a:solidFill>
                  <a:srgbClr val="28285B"/>
                </a:solidFill>
              </a:rPr>
              <a:t>19</a:t>
            </a: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janvier 202</a:t>
            </a:r>
            <a:r>
              <a:rPr lang="en-US" sz="1600">
                <a:solidFill>
                  <a:srgbClr val="28285B"/>
                </a:solidFill>
              </a:rPr>
              <a:t>6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Etudiants internes ou externes à l’Université d’Evry : 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Présenter sa candidature sur la plateforme </a:t>
            </a:r>
            <a:r>
              <a:rPr lang="en-US" sz="1600" b="1" i="0" u="none" strike="noStrike" cap="none">
                <a:solidFill>
                  <a:srgbClr val="28285B"/>
                </a:solidFill>
              </a:rPr>
              <a:t>E-candidat</a:t>
            </a: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 via le lien  suivant </a:t>
            </a:r>
            <a:r>
              <a:rPr lang="en-US" sz="16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https://candidature.univ-evry.fr/ecandidat/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28285B"/>
                </a:solidFill>
              </a:rPr>
              <a:t> </a:t>
            </a: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Compléter le dossier en ligne avec les pièces justificatives demandées 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Une lettre de motivation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Photocopie du certificat de scolarité de l'année universitaire en cours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Photocopie du relevé de notes du Baccalauréat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Photocopie des bulletins de la classe de Terminale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Photocopie du (des) relevé (s) de notes après le baccalauréat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Demande de transfert (pour les étudiants extérieur à l'Université d'Evry)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Modalités d’accompagnement pour les étudiants inscrits à l’université d’Evry 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rgbClr val="28285B"/>
                </a:solidFill>
              </a:rPr>
              <a:t>Entretiens individuels : prise de rdv sur Evry Talents ou contact :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doip@univ-evry.fr</a:t>
            </a:r>
            <a:r>
              <a:rPr lang="en-US" sz="1600">
                <a:solidFill>
                  <a:srgbClr val="28285B"/>
                </a:solidFill>
              </a:rPr>
              <a:t> </a:t>
            </a:r>
            <a:endParaRPr sz="1600">
              <a:solidFill>
                <a:srgbClr val="28285B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rgbClr val="28285B"/>
                </a:solidFill>
              </a:rPr>
              <a:t>Toutes les informations sur la réorientation sur :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https://www.univ-evry.fr/formation/orientation-et-insertion-professionnelle/se-reorienter.html</a:t>
            </a:r>
            <a:endParaRPr sz="1600">
              <a:solidFill>
                <a:srgbClr val="28285B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Char char="●"/>
            </a:pPr>
            <a:r>
              <a:rPr lang="en-US" sz="1600">
                <a:solidFill>
                  <a:srgbClr val="28285B"/>
                </a:solidFill>
              </a:rPr>
              <a:t>Module Rechoix </a:t>
            </a:r>
            <a:endParaRPr sz="1600">
              <a:solidFill>
                <a:srgbClr val="28285B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Char char="●"/>
            </a:pPr>
            <a:r>
              <a:rPr lang="en-US" sz="1600" b="1">
                <a:solidFill>
                  <a:srgbClr val="28285B"/>
                </a:solidFill>
              </a:rPr>
              <a:t>Limite de 3 candidatures</a:t>
            </a:r>
            <a:endParaRPr sz="1600" b="1">
              <a:solidFill>
                <a:srgbClr val="28285B"/>
              </a:solidFill>
            </a:endParaRPr>
          </a:p>
        </p:txBody>
      </p:sp>
      <p:pic>
        <p:nvPicPr>
          <p:cNvPr id="686" name="Google Shape;68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437" y="31115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8150" y="62230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4" title="Logo_usuel_ecobleu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06817" y="311151"/>
            <a:ext cx="1999283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5"/>
          <p:cNvSpPr txBox="1"/>
          <p:nvPr/>
        </p:nvSpPr>
        <p:spPr>
          <a:xfrm>
            <a:off x="578075" y="1709713"/>
            <a:ext cx="11409000" cy="4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outes les filières sont ouvertes à la réorientation sauf </a:t>
            </a:r>
            <a:r>
              <a:rPr lang="en-US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L1 LAS, L1 double-diplôme Droit-Informatique et L1 double-diplôme Droit-économie.</a:t>
            </a:r>
            <a:endParaRPr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Diplômes Université d’Evry :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Arial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ALL : Licence Arts du spectacle - Licence Musicologie  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Arial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STS : Licence Sciences pour l’ingénieur – STAPS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STS : Licence Mathématiques – Licence Informatique – Licence Physique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Licence Chimie – Licence Sciences de la vie (Portail en L1)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Arial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DEG : Licence Droit – Licence Economie-Gestion - Double licence Maths-Economie.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0" i="0" u="none" strike="noStrike" cap="none">
              <a:solidFill>
                <a:srgbClr val="002F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Diplômes Université Paris Saclay « Site Evry » :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SHS : Licence Sociologie - Licence Administration Economique et Sociale (AES) - </a:t>
            </a:r>
            <a:r>
              <a:rPr lang="en-US">
                <a:solidFill>
                  <a:srgbClr val="28285B"/>
                </a:solidFill>
              </a:rPr>
              <a:t>Licence Histoire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Arial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ALL : Licence Langues Etrangères Appliquées (LEA)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Arial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Licence double diplôme : Informatique-SDV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Arial"/>
              <a:buChar char="●"/>
            </a:pP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DEUST Animation et gestion des activités physiques, sportives ou culturelles (AGAPSC)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Toute l’offre de formation de l’Université d’Evry </a:t>
            </a:r>
            <a:r>
              <a:rPr lang="en-US" b="0" i="0" u="none" strike="noStrike" cap="none">
                <a:solidFill>
                  <a:srgbClr val="EE7F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https://www.univ-evry.fr/formation/loffre-de-formation.html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8285B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Contact : </a:t>
            </a:r>
            <a:r>
              <a:rPr lang="en-US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doip@univ-evry.fr</a:t>
            </a:r>
            <a:r>
              <a:rPr lang="en-US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5"/>
          <p:cNvSpPr txBox="1">
            <a:spLocks noGrp="1"/>
          </p:cNvSpPr>
          <p:nvPr>
            <p:ph type="title"/>
          </p:nvPr>
        </p:nvSpPr>
        <p:spPr>
          <a:xfrm>
            <a:off x="4108325" y="622363"/>
            <a:ext cx="5478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Evry Paris - Saclay</a:t>
            </a:r>
            <a:endParaRPr/>
          </a:p>
        </p:txBody>
      </p:sp>
      <p:pic>
        <p:nvPicPr>
          <p:cNvPr id="695" name="Google Shape;69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437" y="31115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8150" y="62230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5" title="Logo_usuel_ecobleu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06817" y="311151"/>
            <a:ext cx="1999283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6"/>
          <p:cNvSpPr txBox="1">
            <a:spLocks noGrp="1"/>
          </p:cNvSpPr>
          <p:nvPr>
            <p:ph type="title"/>
          </p:nvPr>
        </p:nvSpPr>
        <p:spPr>
          <a:xfrm>
            <a:off x="3964775" y="299650"/>
            <a:ext cx="6011100" cy="9390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Versailles – Saint Quentin en Yvelines</a:t>
            </a:r>
            <a:endParaRPr/>
          </a:p>
        </p:txBody>
      </p:sp>
      <p:pic>
        <p:nvPicPr>
          <p:cNvPr id="703" name="Google Shape;703;p46" descr="Le logo institutionnel de l&amp;#39;UVSQ - UVS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5850" y="257175"/>
            <a:ext cx="1898649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1316037" cy="1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0825" y="44687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46"/>
          <p:cNvSpPr txBox="1"/>
          <p:nvPr/>
        </p:nvSpPr>
        <p:spPr>
          <a:xfrm>
            <a:off x="8031450" y="1385875"/>
            <a:ext cx="3754500" cy="4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candidater ?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Dossier de candidature à adresser par mail à la scolarité de la licence visée –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AVANT LA DATE LIMITE </a:t>
            </a:r>
            <a:r>
              <a:rPr lang="en-US" sz="11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indiquée sur la fiche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➢ Fiche de demande de réorientation interne ou externe selon votre cas – téléchargeable sous le lien suivant :</a:t>
            </a:r>
            <a:r>
              <a:rPr lang="en-US" sz="1400" b="0" i="0" u="none" strike="noStrike" cap="non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Se réorienter en première année d'études : moments clés et procédures – UVSQ</a:t>
            </a:r>
            <a:r>
              <a:rPr lang="en-US" u="sng">
                <a:solidFill>
                  <a:schemeClr val="hlink"/>
                </a:solidFill>
              </a:rPr>
              <a:t> </a:t>
            </a:r>
            <a:endParaRPr sz="14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➣ Une lettre de motivation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➣ Copie de votre relevé de notes du BAC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➣ Copie de votre relevé de notes post-bac s’il y a lieu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➣ Copie de votre certificat de scolarité 202</a:t>
            </a:r>
            <a:r>
              <a:rPr lang="en-US">
                <a:solidFill>
                  <a:schemeClr val="dk1"/>
                </a:solidFill>
              </a:rPr>
              <a:t>5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lang="en-US">
                <a:solidFill>
                  <a:schemeClr val="dk1"/>
                </a:solidFill>
              </a:rPr>
              <a:t>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Google Shape;707;p46" title="Filières et contacts ok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050" y="1644100"/>
            <a:ext cx="7050100" cy="46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1652" y="4682977"/>
            <a:ext cx="2442276" cy="15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47"/>
          <p:cNvSpPr txBox="1"/>
          <p:nvPr/>
        </p:nvSpPr>
        <p:spPr>
          <a:xfrm>
            <a:off x="797850" y="1779125"/>
            <a:ext cx="10596300" cy="3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MODALITÉS D’ACCOMPAGNEMENT DES ÉTUDIANTS EN RÉORIENTATION</a:t>
            </a:r>
            <a:endParaRPr sz="1800" b="1" i="0" u="none" strike="noStrike" cap="non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➢ Entretiens individuels sur rendez-vous 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(réservés aux étudiants de l’UVSQ).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➢ Des informations disponibles sur la page dédiée : </a:t>
            </a:r>
            <a:r>
              <a:rPr lang="en-US" sz="1700" b="1" i="0" u="none" strike="noStrike" cap="non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Se réorienter en première année d'études - UVSQ</a:t>
            </a:r>
            <a:endParaRPr sz="1700" i="1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>
              <a:solidFill>
                <a:srgbClr val="2F5597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>
              <a:solidFill>
                <a:srgbClr val="2F559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dk1"/>
                </a:solidFill>
              </a:rPr>
              <a:t>➢ </a:t>
            </a:r>
            <a:r>
              <a:rPr lang="en-US" sz="1700" b="1" u="sng">
                <a:solidFill>
                  <a:schemeClr val="hlink"/>
                </a:solidFill>
                <a:hlinkClick r:id="rId5"/>
              </a:rPr>
              <a:t>Webinaire Réorientation</a:t>
            </a:r>
            <a:r>
              <a:rPr lang="en-US" sz="1700" b="1">
                <a:solidFill>
                  <a:schemeClr val="dk1"/>
                </a:solidFill>
              </a:rPr>
              <a:t> le jeudi 13 novembre 2025 à 12h30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7"/>
          <p:cNvSpPr txBox="1"/>
          <p:nvPr/>
        </p:nvSpPr>
        <p:spPr>
          <a:xfrm>
            <a:off x="2203550" y="5956150"/>
            <a:ext cx="647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toutes demandes complémentaires :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oip.defip@uvsq.fr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01 39 25 56 10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7"/>
          <p:cNvSpPr txBox="1">
            <a:spLocks noGrp="1"/>
          </p:cNvSpPr>
          <p:nvPr>
            <p:ph type="title"/>
          </p:nvPr>
        </p:nvSpPr>
        <p:spPr>
          <a:xfrm>
            <a:off x="3958075" y="299650"/>
            <a:ext cx="6017700" cy="9390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 Versailles – Saint Quentin en Yvelines</a:t>
            </a:r>
            <a:endParaRPr/>
          </a:p>
        </p:txBody>
      </p:sp>
      <p:pic>
        <p:nvPicPr>
          <p:cNvPr id="716" name="Google Shape;716;p47" descr="Le logo institutionnel de l&amp;#39;UVSQ - UVSQ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5850" y="257175"/>
            <a:ext cx="1898649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152400"/>
            <a:ext cx="1316037" cy="1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20825" y="446875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4129650" y="415988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Quelques conseils : 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1555750" y="1390650"/>
            <a:ext cx="10439400" cy="4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Chercher des informations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1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Prenez connaissances des formations : contenu, modalités d’admission, attendus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Assistez à des webinaires, à des cours en ligne, des enseignements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Explorez les métiers, les secteurs d’activités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Allez aux JPO des établissements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Rencontrez des professionnels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Pensez à vous faire accompagner pour préciser votre projet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Echangez avec vos enseignants, responsables de 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Rencontrez des professionnels de l’orientation : documentalistes, chargés d’orientation et d’insertion (SCUIO-IP, Mission Locale, Cité des Métiers, CIO…)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Suivez des dispositifs d’accompagnement proposés par les SCUIO-IP</a:t>
            </a: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Char char="•"/>
            </a:pPr>
            <a:r>
              <a:rPr lang="en-US" sz="2400" b="1">
                <a:solidFill>
                  <a:srgbClr val="28285B"/>
                </a:solidFill>
              </a:rPr>
              <a:t> </a:t>
            </a:r>
            <a:r>
              <a:rPr lang="en-US" sz="2000">
                <a:solidFill>
                  <a:srgbClr val="28285B"/>
                </a:solidFill>
              </a:rPr>
              <a:t>Associez votre entourage personnel</a:t>
            </a:r>
            <a:endParaRPr sz="2000">
              <a:solidFill>
                <a:srgbClr val="28285B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2509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8613" y="41592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5592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/11/202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0fdb57f283_1_0"/>
          <p:cNvSpPr txBox="1">
            <a:spLocks noGrp="1"/>
          </p:cNvSpPr>
          <p:nvPr>
            <p:ph type="title"/>
          </p:nvPr>
        </p:nvSpPr>
        <p:spPr>
          <a:xfrm>
            <a:off x="4097650" y="299638"/>
            <a:ext cx="5878200" cy="9390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CY Cergy Paris </a:t>
            </a: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</a:t>
            </a:r>
            <a:endParaRPr/>
          </a:p>
        </p:txBody>
      </p:sp>
      <p:pic>
        <p:nvPicPr>
          <p:cNvPr id="724" name="Google Shape;724;g30fdb57f28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316037" cy="1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g30fdb57f283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0825" y="44687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g30fdb57f283_1_0"/>
          <p:cNvSpPr txBox="1"/>
          <p:nvPr/>
        </p:nvSpPr>
        <p:spPr>
          <a:xfrm>
            <a:off x="391800" y="1450625"/>
            <a:ext cx="11408400" cy="663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67B13E"/>
                </a:solidFill>
              </a:rPr>
              <a:t>Formations </a:t>
            </a:r>
            <a:r>
              <a:rPr lang="en-US" sz="3200" b="1" i="0" u="none" strike="noStrike" cap="none" dirty="0">
                <a:solidFill>
                  <a:srgbClr val="67B13E"/>
                </a:solidFill>
                <a:latin typeface="Arial"/>
                <a:ea typeface="Arial"/>
                <a:cs typeface="Arial"/>
                <a:sym typeface="Arial"/>
              </a:rPr>
              <a:t>ouvertes à la </a:t>
            </a:r>
            <a:r>
              <a:rPr lang="en-US" sz="3200" b="1" i="0" u="none" strike="noStrike" cap="none" dirty="0" err="1">
                <a:solidFill>
                  <a:srgbClr val="67B13E"/>
                </a:solidFill>
                <a:latin typeface="Arial"/>
                <a:ea typeface="Arial"/>
                <a:cs typeface="Arial"/>
                <a:sym typeface="Arial"/>
              </a:rPr>
              <a:t>réorientation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 Droit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français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L1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Informatique Physique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Ingénierie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Gestion				L1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Ingénierie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Assurance,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banque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finance	L1 Physique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Chimie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Sciences de la Terre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Ingénierie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 LLCER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Anglais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L1 Sciences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Enseignement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Médiation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 LLCER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Espagnol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BUT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Génie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biologique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parcours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Histoire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BUT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Génie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civil construction durable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semestre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décalé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Lettres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L1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Géographie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Aménagement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727" name="Google Shape;727;g30fdb57f283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250" y="395188"/>
            <a:ext cx="1911350" cy="74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0fdb57f283_1_13"/>
          <p:cNvSpPr txBox="1">
            <a:spLocks noGrp="1"/>
          </p:cNvSpPr>
          <p:nvPr>
            <p:ph type="title"/>
          </p:nvPr>
        </p:nvSpPr>
        <p:spPr>
          <a:xfrm>
            <a:off x="4097650" y="299638"/>
            <a:ext cx="5878200" cy="9390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CY Cergy Paris </a:t>
            </a: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</a:t>
            </a:r>
            <a:endParaRPr/>
          </a:p>
        </p:txBody>
      </p:sp>
      <p:pic>
        <p:nvPicPr>
          <p:cNvPr id="733" name="Google Shape;733;g30fdb57f283_1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316037" cy="1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g30fdb57f283_1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0825" y="44687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g30fdb57f283_1_13"/>
          <p:cNvSpPr txBox="1"/>
          <p:nvPr/>
        </p:nvSpPr>
        <p:spPr>
          <a:xfrm>
            <a:off x="1329931" y="1628109"/>
            <a:ext cx="10513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67B13E"/>
                </a:solidFill>
                <a:latin typeface="Arial"/>
                <a:ea typeface="Arial"/>
                <a:cs typeface="Arial"/>
                <a:sym typeface="Arial"/>
              </a:rPr>
              <a:t>Procédure de réorientation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67B1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Externe</a:t>
            </a: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Envoyer par mail le dossier de candidature complet au référent réorientation de la formation souhaitée avant le 3 décembre 202</a:t>
            </a:r>
            <a:r>
              <a:rPr lang="en-US" sz="2000"/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rendre à l’Orientation et career center (2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étage de la tour des Chênes) sans rdv, muni de son dossier complet sous format PDF, entre le 12 novembre et le 2 décembre. Après un échange avec une chargée d’orientation et l’apposition de son visa, envoyer le dossier à la formation souhaitée avant le 3 décembre 202</a:t>
            </a:r>
            <a:r>
              <a:rPr lang="en-US" sz="2000"/>
              <a:t>5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Attention : </a:t>
            </a:r>
            <a:r>
              <a:rPr lang="en-US" sz="2000" b="1"/>
              <a:t>BUT génie civil construction durable S1 décalé</a:t>
            </a:r>
            <a:r>
              <a:rPr lang="en-US" sz="2000"/>
              <a:t>, calendrier et procédure à part (cf rubrique dédiée sur le site internet)</a:t>
            </a:r>
            <a:endParaRPr sz="2000"/>
          </a:p>
        </p:txBody>
      </p:sp>
      <p:pic>
        <p:nvPicPr>
          <p:cNvPr id="736" name="Google Shape;736;g30fdb57f283_1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250" y="395188"/>
            <a:ext cx="1911350" cy="74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0fdb57f283_1_23"/>
          <p:cNvSpPr txBox="1">
            <a:spLocks noGrp="1"/>
          </p:cNvSpPr>
          <p:nvPr>
            <p:ph type="title"/>
          </p:nvPr>
        </p:nvSpPr>
        <p:spPr>
          <a:xfrm>
            <a:off x="4119225" y="395185"/>
            <a:ext cx="5878200" cy="7479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CY Cergy Paris </a:t>
            </a: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Université</a:t>
            </a:r>
            <a:endParaRPr/>
          </a:p>
        </p:txBody>
      </p:sp>
      <p:pic>
        <p:nvPicPr>
          <p:cNvPr id="742" name="Google Shape;742;g30fdb57f283_1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316037" cy="12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30fdb57f283_1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0825" y="446875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30fdb57f283_1_23"/>
          <p:cNvSpPr txBox="1"/>
          <p:nvPr/>
        </p:nvSpPr>
        <p:spPr>
          <a:xfrm>
            <a:off x="1320756" y="1385882"/>
            <a:ext cx="10513800" cy="5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67B13E"/>
                </a:solidFill>
                <a:latin typeface="Arial"/>
                <a:ea typeface="Arial"/>
                <a:cs typeface="Arial"/>
                <a:sym typeface="Arial"/>
              </a:rPr>
              <a:t>Informations et dossiers à télécharger: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https://www.cyu.fr/formation/construire-son-projet/se-reorienter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1" i="0" u="none" strike="noStrike" cap="none">
              <a:solidFill>
                <a:srgbClr val="67B1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67B13E"/>
                </a:solidFill>
                <a:latin typeface="Arial"/>
                <a:ea typeface="Arial"/>
                <a:cs typeface="Arial"/>
                <a:sym typeface="Arial"/>
              </a:rPr>
              <a:t>Composition du dossier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Formulaire de candidature (interne ou externe)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Lettre de motivation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CV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- Certificat de scolarité 2025-2026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Photocopie du relevé de notes du baccalauréat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Photocopies de tous les bulletins trimestriels des classes de 1ère et </a:t>
            </a:r>
            <a:r>
              <a:rPr lang="en-US" sz="2000"/>
              <a:t>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erminale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Tout autre justificatif pédagogique que vous jugerez utile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67B13E"/>
                </a:solidFill>
                <a:latin typeface="Arial"/>
                <a:ea typeface="Arial"/>
                <a:cs typeface="Arial"/>
                <a:sym typeface="Arial"/>
              </a:rPr>
              <a:t>Modalités d’accompagnement pour les étudiants de CY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Forum de réorientation : </a:t>
            </a:r>
            <a:r>
              <a:rPr lang="en-US" sz="2000"/>
              <a:t>6 </a:t>
            </a:r>
            <a:r>
              <a:rPr lang="en-US" sz="2000" i="0" u="none" strike="noStrike" cap="none">
                <a:solidFill>
                  <a:srgbClr val="000000"/>
                </a:solidFill>
              </a:rPr>
              <a:t>novembre 202</a:t>
            </a:r>
            <a:r>
              <a:rPr lang="en-US" sz="2000"/>
              <a:t>5</a:t>
            </a:r>
            <a:endParaRPr sz="20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Atelier Les voies de l’orientation : 13 novembre 2025</a:t>
            </a:r>
            <a:endParaRPr sz="20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Entretiens individuels de réorientation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Google Shape;745;g30fdb57f283_1_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8250" y="395188"/>
            <a:ext cx="1911350" cy="74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1"/>
          <p:cNvSpPr txBox="1">
            <a:spLocks noGrp="1"/>
          </p:cNvSpPr>
          <p:nvPr>
            <p:ph type="title"/>
          </p:nvPr>
        </p:nvSpPr>
        <p:spPr>
          <a:xfrm>
            <a:off x="4086750" y="463613"/>
            <a:ext cx="55038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INALCO</a:t>
            </a:r>
            <a:endParaRPr/>
          </a:p>
        </p:txBody>
      </p:sp>
      <p:pic>
        <p:nvPicPr>
          <p:cNvPr id="751" name="Google Shape;75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8387" y="350750"/>
            <a:ext cx="2063751" cy="93186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1"/>
          <p:cNvSpPr txBox="1"/>
          <p:nvPr/>
        </p:nvSpPr>
        <p:spPr>
          <a:xfrm>
            <a:off x="1023937" y="1666875"/>
            <a:ext cx="109983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La réorientation n’est pas proposée à l’Inalco entre le 1er et le 2e  semestre.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8285B"/>
                </a:solidFill>
              </a:rPr>
              <a:t>Toutefois, le SIO-IP vous accompagne dans votre réorientation hors Inalco.</a:t>
            </a:r>
            <a:endParaRPr sz="2000">
              <a:solidFill>
                <a:srgbClr val="28285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Modalités d’accompagnement des étudiants en réorientation :</a:t>
            </a:r>
            <a:endParaRPr sz="20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Char char="●"/>
            </a:pPr>
            <a:r>
              <a:rPr lang="en-US" sz="2000">
                <a:solidFill>
                  <a:srgbClr val="28285B"/>
                </a:solidFill>
              </a:rPr>
              <a:t>Conférence de réorientation à l’Inalco avec la PsyEn </a:t>
            </a:r>
            <a:endParaRPr sz="2000">
              <a:solidFill>
                <a:srgbClr val="28285B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8285B"/>
                </a:solidFill>
              </a:rPr>
              <a:t>Le 13/11/25 à 17h, Amphi 8</a:t>
            </a:r>
            <a:endParaRPr sz="2000">
              <a:solidFill>
                <a:srgbClr val="28285B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285B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Ateliers</a:t>
            </a:r>
            <a:r>
              <a:rPr lang="en-US" sz="2000">
                <a:solidFill>
                  <a:srgbClr val="28285B"/>
                </a:solidFill>
              </a:rPr>
              <a:t> CV et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lettre de motivation sur inscription : </a:t>
            </a: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8285B"/>
                </a:solidFill>
              </a:rPr>
              <a:t>     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 2</a:t>
            </a:r>
            <a:r>
              <a:rPr lang="en-US" sz="2000">
                <a:solidFill>
                  <a:srgbClr val="28285B"/>
                </a:solidFill>
              </a:rPr>
              <a:t>0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/11/2</a:t>
            </a:r>
            <a:r>
              <a:rPr lang="en-US" sz="2000">
                <a:solidFill>
                  <a:srgbClr val="28285B"/>
                </a:solidFill>
              </a:rPr>
              <a:t>5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et le 2</a:t>
            </a:r>
            <a:r>
              <a:rPr lang="en-US" sz="2000">
                <a:solidFill>
                  <a:srgbClr val="28285B"/>
                </a:solidFill>
              </a:rPr>
              <a:t>7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/11/2</a:t>
            </a:r>
            <a:r>
              <a:rPr lang="en-US" sz="2000">
                <a:solidFill>
                  <a:srgbClr val="28285B"/>
                </a:solidFill>
              </a:rPr>
              <a:t>5,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9h - 1</a:t>
            </a:r>
            <a:r>
              <a:rPr lang="en-US" sz="2000">
                <a:solidFill>
                  <a:srgbClr val="28285B"/>
                </a:solidFill>
              </a:rPr>
              <a:t>0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h30, salle 6.16</a:t>
            </a: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28285B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Accompagnement personnalisé sur rendez-vous avec la PsyEn </a:t>
            </a:r>
            <a:r>
              <a:rPr lang="en-US" sz="2000">
                <a:solidFill>
                  <a:srgbClr val="28285B"/>
                </a:solidFill>
              </a:rPr>
              <a:t>et/ou équipe du SIO-IP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sioip@inalco.fr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Toutes les informations sur les inscriptions à l’Inalco : </a:t>
            </a:r>
            <a:r>
              <a:rPr lang="en-US" sz="20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http://www.inalco.fr/formations/inscrire-inalco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3" name="Google Shape;753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152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0825" y="446875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2"/>
          <p:cNvSpPr txBox="1">
            <a:spLocks noGrp="1"/>
          </p:cNvSpPr>
          <p:nvPr>
            <p:ph type="title"/>
          </p:nvPr>
        </p:nvSpPr>
        <p:spPr>
          <a:xfrm>
            <a:off x="4108328" y="311150"/>
            <a:ext cx="78060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2000"/>
              <a:buNone/>
            </a:pPr>
            <a:r>
              <a:rPr lang="en-US" sz="25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Les services d’aide à l’orientation  des Universités d’Ile de France et les dates des JPO</a:t>
            </a:r>
            <a:endParaRPr/>
          </a:p>
        </p:txBody>
      </p:sp>
      <p:pic>
        <p:nvPicPr>
          <p:cNvPr id="760" name="Google Shape;76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814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800" y="341713"/>
            <a:ext cx="2029825" cy="5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52"/>
          <p:cNvSpPr txBox="1"/>
          <p:nvPr/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05/11/2024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52"/>
          <p:cNvSpPr txBox="1"/>
          <p:nvPr/>
        </p:nvSpPr>
        <p:spPr>
          <a:xfrm>
            <a:off x="1278175" y="1523800"/>
            <a:ext cx="2460600" cy="4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64" name="Google Shape;764;p52"/>
          <p:cNvGraphicFramePr/>
          <p:nvPr/>
        </p:nvGraphicFramePr>
        <p:xfrm>
          <a:off x="1232650" y="115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{8B15D73C-8B56-4EA5-8EF4-298D39FC544A}</a:tableStyleId>
              </a:tblPr>
              <a:tblGrid>
                <a:gridCol w="24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highlight>
                            <a:srgbClr val="5BB0E1"/>
                          </a:highlight>
                        </a:rPr>
                        <a:t>Académie de Versailles </a:t>
                      </a:r>
                      <a:endParaRPr sz="1000" b="1" u="none" strike="noStrike" cap="none">
                        <a:solidFill>
                          <a:srgbClr val="FFFFFF"/>
                        </a:solidFill>
                        <a:highlight>
                          <a:srgbClr val="5BB0E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Nanterre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4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suio@liste.parisnanterre.fr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www.parisnanterre.fr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Versailles-Saint-Quentin-en-Yvelines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i="1"/>
                        <a:t>JPO : samedi 7 février, mercredi 11 février et samedi 14 février 2026</a:t>
                      </a:r>
                      <a:endParaRPr sz="1000" i="1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doip.defip@uvsq.fr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www.uvsq.fr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Évry Paris-Saclay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doip@univ-evry.fr</a:t>
                      </a:r>
                      <a:r>
                        <a:rPr lang="en-US" sz="1000" u="none" strike="noStrike" cap="none"/>
                        <a:t> 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www.univ-evry.fr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Saclay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accueil.oip@universite-paris-saclay.fr</a:t>
                      </a:r>
                      <a:r>
                        <a:rPr lang="en-US" sz="1000" u="none" strike="noStrike" cap="none"/>
                        <a:t> 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universite-paris-saclay.fr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CY Cergy Paris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doip@ml.u-cergy.fr</a:t>
                      </a:r>
                      <a:r>
                        <a:rPr lang="en-US" sz="1000" u="none" strike="noStrike" cap="none"/>
                        <a:t>  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cyu.fr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5" name="Google Shape;765;p52"/>
          <p:cNvGraphicFramePr/>
          <p:nvPr/>
        </p:nvGraphicFramePr>
        <p:xfrm>
          <a:off x="4244825" y="146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{8B15D73C-8B56-4EA5-8EF4-298D39FC544A}</a:tableStyleId>
              </a:tblPr>
              <a:tblGrid>
                <a:gridCol w="202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1 Panthéon-Sorbonne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Droit - Science Po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i="1" u="none" strike="noStrike" cap="none"/>
                        <a:t>JPO le </a:t>
                      </a:r>
                      <a:r>
                        <a:rPr lang="en-US" sz="1100" i="1"/>
                        <a:t>31 janvier 2026</a:t>
                      </a:r>
                      <a:endParaRPr sz="11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les autres disciplines :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i="1" u="none" strike="noStrike" cap="none"/>
                        <a:t>JPO le 1</a:t>
                      </a:r>
                      <a:r>
                        <a:rPr lang="en-US" sz="1100" i="1"/>
                        <a:t>4 </a:t>
                      </a:r>
                      <a:r>
                        <a:rPr lang="en-US" sz="1100" i="1" u="none" strike="noStrike" cap="none"/>
                        <a:t>février 2026 </a:t>
                      </a: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scuio@univ-paris1.fr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pantheonsorbonne.fr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 Panthéon-Assas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Centre Vaugirard, toutes disciplines : 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Centre Melun, toutes disciplines : 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14 février</a:t>
                      </a:r>
                      <a:r>
                        <a:rPr lang="en-US" sz="1000" i="1" u="none" strike="noStrike" cap="none"/>
                        <a:t> 202</a:t>
                      </a:r>
                      <a:r>
                        <a:rPr lang="en-US" sz="1000" i="1"/>
                        <a:t>6 ?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cio@</a:t>
                      </a:r>
                      <a:r>
                        <a:rPr lang="en-US" sz="1000">
                          <a:solidFill>
                            <a:srgbClr val="0000FF"/>
                          </a:solidFill>
                        </a:rPr>
                        <a:t>assas-universite</a:t>
                      </a: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</a:t>
                      </a:r>
                      <a:r>
                        <a:rPr lang="en-US" sz="1000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assas-universite</a:t>
                      </a: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Sorbonne Nouvelle Paris 3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 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sio@sorbonne-nouvelle.fr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www.univ-paris3.fr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6" name="Google Shape;766;p52"/>
          <p:cNvSpPr txBox="1"/>
          <p:nvPr/>
        </p:nvSpPr>
        <p:spPr>
          <a:xfrm>
            <a:off x="6274650" y="1348225"/>
            <a:ext cx="27432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Sorbonne Université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sorbonne-universite.fr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i="1">
                <a:solidFill>
                  <a:schemeClr val="dk1"/>
                </a:solidFill>
              </a:rPr>
              <a:t>JPO le 31 janvier 2026 </a:t>
            </a:r>
            <a:endParaRPr sz="1000">
              <a:solidFill>
                <a:schemeClr val="dk1"/>
              </a:solidFill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Lettres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lettres-</a:t>
            </a:r>
            <a:r>
              <a:rPr lang="en-US" sz="1000">
                <a:solidFill>
                  <a:srgbClr val="0000FF"/>
                </a:solidFill>
              </a:rPr>
              <a:t>dosip</a:t>
            </a: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@sorbonne-universite.fr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Sciences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sciences-dfipve-soi@sorbonne-universite.fr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Santé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medecine-dfs-soi@sorbonneuniversite.fr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Université de Paris Cité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Toutes disciplines :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JPO le </a:t>
            </a:r>
            <a:r>
              <a:rPr lang="en-US" sz="1000" i="1">
                <a:solidFill>
                  <a:schemeClr val="dk1"/>
                </a:solidFill>
              </a:rPr>
              <a:t>7 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février 202</a:t>
            </a:r>
            <a:r>
              <a:rPr lang="en-US" sz="1000" i="1">
                <a:solidFill>
                  <a:schemeClr val="dk1"/>
                </a:solidFill>
              </a:rPr>
              <a:t>6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oreo@u-paris.fr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u-paris.fr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INALCO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Toutes disciplines :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JPO le </a:t>
            </a:r>
            <a:r>
              <a:rPr lang="en-US" sz="1000" i="1">
                <a:solidFill>
                  <a:schemeClr val="dk1"/>
                </a:solidFill>
              </a:rPr>
              <a:t>7</a:t>
            </a: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février 202</a:t>
            </a:r>
            <a:r>
              <a:rPr lang="en-US" sz="1000" i="1">
                <a:solidFill>
                  <a:schemeClr val="dk1"/>
                </a:solidFill>
              </a:rPr>
              <a:t>6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sioip@inalco.fr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0000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inalco.fr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52"/>
          <p:cNvSpPr txBox="1"/>
          <p:nvPr/>
        </p:nvSpPr>
        <p:spPr>
          <a:xfrm>
            <a:off x="4006350" y="1131075"/>
            <a:ext cx="440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highlight>
                  <a:srgbClr val="007ABE"/>
                </a:highlight>
                <a:latin typeface="Arial"/>
                <a:ea typeface="Arial"/>
                <a:cs typeface="Arial"/>
                <a:sym typeface="Arial"/>
              </a:rPr>
              <a:t>Académie de Paris </a:t>
            </a:r>
            <a:endParaRPr sz="1000" b="1" i="0" u="none" strike="noStrike" cap="none">
              <a:solidFill>
                <a:schemeClr val="lt1"/>
              </a:solidFill>
              <a:highlight>
                <a:srgbClr val="007AB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68" name="Google Shape;768;p52"/>
          <p:cNvGraphicFramePr/>
          <p:nvPr/>
        </p:nvGraphicFramePr>
        <p:xfrm>
          <a:off x="9249025" y="115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{8B15D73C-8B56-4EA5-8EF4-298D39FC544A}</a:tableStyleId>
              </a:tblPr>
              <a:tblGrid>
                <a:gridCol w="213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highlight>
                            <a:srgbClr val="7DA0D1"/>
                          </a:highlight>
                        </a:rPr>
                        <a:t>Académie de Créteil  </a:t>
                      </a:r>
                      <a:endParaRPr sz="1000" b="1" u="none" strike="noStrike" cap="none">
                        <a:solidFill>
                          <a:srgbClr val="FFFFFF"/>
                        </a:solidFill>
                        <a:highlight>
                          <a:srgbClr val="7DA0D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Paris 8 </a:t>
                      </a:r>
                      <a:r>
                        <a:rPr lang="en-US" sz="1000" b="1"/>
                        <a:t>- Université des créations</a:t>
                      </a:r>
                      <a:r>
                        <a:rPr lang="en-US" sz="1000" b="1" u="none" strike="noStrike" cap="none"/>
                        <a:t>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scuio@univ-paris8.fr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www.univ-paris8.fr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Paris-Est Créteil 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14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orientation@u-pec.fr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www.u-pec.fr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Sorbonne Paris Nord 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7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info.voie@univ-paris13.fr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voie.univ-spn.fr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strike="noStrike" cap="none">
                          <a:solidFill>
                            <a:schemeClr val="hlink"/>
                          </a:solidFill>
                          <a:hlinkClick r:id="rId18"/>
                        </a:rPr>
                        <a:t>www.univ-spn.fr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Université Gustave Eiffel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Toutes disciplines :</a:t>
                      </a:r>
                      <a:r>
                        <a:rPr lang="en-US" sz="1000" u="none" strike="noStrike" cap="none"/>
                        <a:t>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i="1" u="none" strike="noStrike" cap="none"/>
                        <a:t>JPO le </a:t>
                      </a:r>
                      <a:r>
                        <a:rPr lang="en-US" sz="1000" i="1"/>
                        <a:t>14</a:t>
                      </a:r>
                      <a:r>
                        <a:rPr lang="en-US" sz="1000" i="1" u="none" strike="noStrike" cap="none"/>
                        <a:t> février 202</a:t>
                      </a:r>
                      <a:r>
                        <a:rPr lang="en-US" sz="1000" i="1"/>
                        <a:t>6</a:t>
                      </a:r>
                      <a:endParaRPr sz="1000" i="1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</a:rPr>
                        <a:t>sio@univ-eiffel.fr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  <a:p>
                      <a:pPr marL="254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univ-gustave-eiffel.fr</a:t>
                      </a:r>
                      <a:r>
                        <a:rPr lang="en-US" sz="1000" u="none" strike="noStrike" cap="none"/>
                        <a:t>  </a:t>
                      </a:r>
                      <a:endParaRPr sz="1000" u="none" strike="noStrike" cap="none"/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3"/>
          <p:cNvSpPr txBox="1">
            <a:spLocks noGrp="1"/>
          </p:cNvSpPr>
          <p:nvPr>
            <p:ph type="title"/>
          </p:nvPr>
        </p:nvSpPr>
        <p:spPr>
          <a:xfrm>
            <a:off x="4094153" y="381838"/>
            <a:ext cx="78201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Les SCUIO-IP d’Ile de France </a:t>
            </a:r>
            <a:endParaRPr/>
          </a:p>
        </p:txBody>
      </p:sp>
      <p:sp>
        <p:nvSpPr>
          <p:cNvPr id="774" name="Google Shape;774;p53"/>
          <p:cNvSpPr txBox="1"/>
          <p:nvPr/>
        </p:nvSpPr>
        <p:spPr>
          <a:xfrm rot="-5400000">
            <a:off x="-1271587" y="3306762"/>
            <a:ext cx="4498975" cy="11811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100"/>
              <a:buFont typeface="Calibri"/>
              <a:buNone/>
            </a:pPr>
            <a:r>
              <a:rPr lang="en-US" sz="41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Merci de votre attention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5" name="Google Shape;77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762" y="2763837"/>
            <a:ext cx="236220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53"/>
          <p:cNvSpPr txBox="1"/>
          <p:nvPr/>
        </p:nvSpPr>
        <p:spPr>
          <a:xfrm>
            <a:off x="3768725" y="1911350"/>
            <a:ext cx="7820025" cy="247015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Google Shape;77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12" y="70625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4750" y="412388"/>
            <a:ext cx="2029825" cy="5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53"/>
          <p:cNvSpPr txBox="1"/>
          <p:nvPr/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/11/202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title"/>
          </p:nvPr>
        </p:nvSpPr>
        <p:spPr>
          <a:xfrm>
            <a:off x="4105275" y="431863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Une réorientation se prépare: </a:t>
            </a:r>
            <a:endParaRPr/>
          </a:p>
        </p:txBody>
      </p:sp>
      <p:sp>
        <p:nvSpPr>
          <p:cNvPr id="785" name="Google Shape;785;p5"/>
          <p:cNvSpPr txBox="1"/>
          <p:nvPr/>
        </p:nvSpPr>
        <p:spPr>
          <a:xfrm>
            <a:off x="1555749" y="1339850"/>
            <a:ext cx="761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Faites le point sur votre situation actuelle </a:t>
            </a:r>
            <a:r>
              <a:rPr lang="en-US" sz="2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5"/>
          <p:cNvSpPr txBox="1"/>
          <p:nvPr/>
        </p:nvSpPr>
        <p:spPr>
          <a:xfrm>
            <a:off x="1665286" y="2043556"/>
            <a:ext cx="214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4 pistes à explorer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"/>
          <p:cNvSpPr txBox="1"/>
          <p:nvPr/>
        </p:nvSpPr>
        <p:spPr>
          <a:xfrm>
            <a:off x="4057646" y="1771703"/>
            <a:ext cx="5591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Transition secondaire/supérieure difficile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Choix d’étude inadéquat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Problématique de méthodologie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Contexte personnel compliqué ?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"/>
          <p:cNvSpPr/>
          <p:nvPr/>
        </p:nvSpPr>
        <p:spPr>
          <a:xfrm>
            <a:off x="3771897" y="1883087"/>
            <a:ext cx="333300" cy="992100"/>
          </a:xfrm>
          <a:prstGeom prst="rightBrace">
            <a:avLst>
              <a:gd name="adj1" fmla="val 533"/>
              <a:gd name="adj2" fmla="val 50000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"/>
          <p:cNvSpPr txBox="1"/>
          <p:nvPr/>
        </p:nvSpPr>
        <p:spPr>
          <a:xfrm>
            <a:off x="1555749" y="3725128"/>
            <a:ext cx="706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Repérez votre situation de réorientation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"/>
          <p:cNvSpPr txBox="1"/>
          <p:nvPr/>
        </p:nvSpPr>
        <p:spPr>
          <a:xfrm>
            <a:off x="505650" y="3210113"/>
            <a:ext cx="1154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8285B"/>
                </a:solidFill>
              </a:rPr>
              <a:t>⇒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 Une introspection indispensable pour construire un parcours d’études qui vous correspond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5"/>
          <p:cNvSpPr txBox="1"/>
          <p:nvPr/>
        </p:nvSpPr>
        <p:spPr>
          <a:xfrm>
            <a:off x="1762124" y="4635865"/>
            <a:ext cx="173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3 situations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5"/>
          <p:cNvSpPr/>
          <p:nvPr/>
        </p:nvSpPr>
        <p:spPr>
          <a:xfrm>
            <a:off x="3178172" y="4279414"/>
            <a:ext cx="636600" cy="1570500"/>
          </a:xfrm>
          <a:prstGeom prst="rightBrace">
            <a:avLst>
              <a:gd name="adj1" fmla="val 646"/>
              <a:gd name="adj2" fmla="val 50000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"/>
          <p:cNvSpPr txBox="1"/>
          <p:nvPr/>
        </p:nvSpPr>
        <p:spPr>
          <a:xfrm>
            <a:off x="3868749" y="4309075"/>
            <a:ext cx="7959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Réorientation stratégique 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: détour temporaire dans votre projet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Réorientation d’adaptation 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: évolution du projet vers une reconversion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Réorientation de rebond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: constat d’un écart entre compétences, motivation et exigence de la formation actuelle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"/>
          <p:cNvSpPr txBox="1"/>
          <p:nvPr/>
        </p:nvSpPr>
        <p:spPr>
          <a:xfrm>
            <a:off x="505650" y="6039425"/>
            <a:ext cx="1099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28285B"/>
                </a:solidFill>
              </a:rPr>
              <a:t>⇒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 Comprendre votre situation vous permettra de faire des choix éclairés et de mieux définir votre objectif professionnel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5" name="Google Shape;79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50" y="168275"/>
            <a:ext cx="12509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438" y="425450"/>
            <a:ext cx="2242987" cy="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6fcb3a8121_0_6"/>
          <p:cNvSpPr txBox="1">
            <a:spLocks noGrp="1"/>
          </p:cNvSpPr>
          <p:nvPr>
            <p:ph type="title"/>
          </p:nvPr>
        </p:nvSpPr>
        <p:spPr>
          <a:xfrm>
            <a:off x="4108075" y="431800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Quelques conseils : </a:t>
            </a:r>
            <a:endParaRPr/>
          </a:p>
        </p:txBody>
      </p:sp>
      <p:sp>
        <p:nvSpPr>
          <p:cNvPr id="802" name="Google Shape;802;g36fcb3a8121_0_6"/>
          <p:cNvSpPr txBox="1"/>
          <p:nvPr/>
        </p:nvSpPr>
        <p:spPr>
          <a:xfrm>
            <a:off x="1023937" y="1609725"/>
            <a:ext cx="109806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Différer votre réorientation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Votre formation actuelle pourrait, peut-être, être un début de chemin pour réaliser  votre projet : accrochez vous et différez votre réorientation </a:t>
            </a:r>
            <a:r>
              <a:rPr lang="en-US" sz="2000">
                <a:solidFill>
                  <a:srgbClr val="28285B"/>
                </a:solidFill>
              </a:rPr>
              <a:t>au S2 via Parcoursup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Réorienter vous au sein de votre université – si possible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Pensez à une réo-interne au sein de votre établissement si la formation est proposée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Aménager votre cursus actuel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suivez les enseignements qui vous plaisent, intéressent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facilitez votre réorientation : en validant des enseignements transversaux (langues, enseignements méthodologiques, TICE…) et/ou des enseignements commun à votre formation actuelle et à celle que vous visez.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= &gt; Point de vigilance : la bourse: obligation de se présenter aux examens pour continuer à percevoir sa bourse…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g36fcb3a8121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813" y="43180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g36fcb3a8121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0" y="168275"/>
            <a:ext cx="12509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4108100" y="431800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Quelques conseils : 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835025" y="1570037"/>
            <a:ext cx="110649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Préparer vos dossiers de candidatures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Respecte</a:t>
            </a:r>
            <a:r>
              <a:rPr lang="en-US" sz="2000">
                <a:solidFill>
                  <a:srgbClr val="28285B"/>
                </a:solidFill>
              </a:rPr>
              <a:t>r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les calendriers de dépôts de dossiers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Joi</a:t>
            </a:r>
            <a:r>
              <a:rPr lang="en-US" sz="2000">
                <a:solidFill>
                  <a:srgbClr val="28285B"/>
                </a:solidFill>
              </a:rPr>
              <a:t>ndre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toutes les pièces demandées : relevé de notes, CV, LM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Envisager des alternatives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4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Réalise</a:t>
            </a:r>
            <a:r>
              <a:rPr lang="en-US" sz="2000">
                <a:solidFill>
                  <a:srgbClr val="28285B"/>
                </a:solidFill>
              </a:rPr>
              <a:t>r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une césure ou prendre une année sabbatique pour voyager, découvrir d’autres cultures, développer des compétences linguistiques ….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Pense</a:t>
            </a:r>
            <a:r>
              <a:rPr lang="en-US" sz="2000">
                <a:solidFill>
                  <a:srgbClr val="28285B"/>
                </a:solidFill>
              </a:rPr>
              <a:t>r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aux formations à distance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Fai</a:t>
            </a:r>
            <a:r>
              <a:rPr lang="en-US" sz="2000">
                <a:solidFill>
                  <a:srgbClr val="28285B"/>
                </a:solidFill>
              </a:rPr>
              <a:t>re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un service Civique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Passe</a:t>
            </a:r>
            <a:r>
              <a:rPr lang="en-US" sz="2000">
                <a:solidFill>
                  <a:srgbClr val="28285B"/>
                </a:solidFill>
              </a:rPr>
              <a:t>r</a:t>
            </a: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des concours de la fonction publique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"/>
              <a:buFont typeface="Arial"/>
              <a:buChar char="‒"/>
            </a:pPr>
            <a:r>
              <a:rPr lang="en-US" sz="20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Travaille</a:t>
            </a:r>
            <a:r>
              <a:rPr lang="en-US" sz="2000">
                <a:solidFill>
                  <a:srgbClr val="28285B"/>
                </a:solidFill>
              </a:rPr>
              <a:t>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813" y="431800"/>
            <a:ext cx="2242987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 txBox="1"/>
          <p:nvPr/>
        </p:nvSpPr>
        <p:spPr>
          <a:xfrm>
            <a:off x="406875" y="6476429"/>
            <a:ext cx="27432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/11/202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0" y="168275"/>
            <a:ext cx="12509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4108075" y="431800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Quelques conseils : </a:t>
            </a:r>
            <a:endParaRPr/>
          </a:p>
        </p:txBody>
      </p:sp>
      <p:sp>
        <p:nvSpPr>
          <p:cNvPr id="243" name="Google Shape;243;p8"/>
          <p:cNvSpPr txBox="1"/>
          <p:nvPr/>
        </p:nvSpPr>
        <p:spPr>
          <a:xfrm>
            <a:off x="144450" y="1418675"/>
            <a:ext cx="11903100" cy="4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Différer votre réorientation 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8285B"/>
                </a:solidFill>
              </a:rPr>
              <a:t>A</a:t>
            </a:r>
            <a:r>
              <a:rPr lang="en-US" sz="19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ccrochez vous et différez votre réorientation </a:t>
            </a:r>
            <a:r>
              <a:rPr lang="en-US" sz="1900">
                <a:solidFill>
                  <a:srgbClr val="28285B"/>
                </a:solidFill>
              </a:rPr>
              <a:t>au S2 via Parcoursup pour intégrer une autre 1ere année</a:t>
            </a:r>
            <a:endParaRPr sz="1900">
              <a:solidFill>
                <a:srgbClr val="28285B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8285B"/>
                </a:solidFill>
              </a:rPr>
              <a:t>Vous pouvez également valider la 1ere année et intégrer une </a:t>
            </a:r>
            <a:r>
              <a:rPr lang="en-US" sz="1900" u="sng">
                <a:solidFill>
                  <a:srgbClr val="28285B"/>
                </a:solidFill>
              </a:rPr>
              <a:t>passerelle</a:t>
            </a:r>
            <a:r>
              <a:rPr lang="en-US" sz="1900">
                <a:solidFill>
                  <a:srgbClr val="28285B"/>
                </a:solidFill>
              </a:rPr>
              <a:t> pour aller en 2e année (contacter vos enseignants)</a:t>
            </a:r>
            <a:endParaRPr sz="19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Réorienter vous au sein de votre université – si possible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Pensez à une réo-interne au sein de votre établissement si la formation est proposée</a:t>
            </a:r>
            <a:endParaRPr sz="19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Aménager votre cursus actuel 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8285B"/>
                </a:solidFill>
              </a:rPr>
              <a:t>S</a:t>
            </a:r>
            <a:r>
              <a:rPr lang="en-US" sz="19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uivez les enseignements qui vous plaisent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8285B"/>
                </a:solidFill>
              </a:rPr>
              <a:t>F</a:t>
            </a:r>
            <a:r>
              <a:rPr lang="en-US" sz="19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acilitez votre réorientation : en validant des enseignements transversaux (langues, enseignements méthodologiques, TICE…) et/ou des enseignements commun à votre formation actuelle et à celle que vous visez. </a:t>
            </a:r>
            <a:endParaRPr sz="1900">
              <a:solidFill>
                <a:srgbClr val="28285B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900">
                <a:solidFill>
                  <a:srgbClr val="28285B"/>
                </a:solidFill>
              </a:rPr>
              <a:t>⇒</a:t>
            </a:r>
            <a:r>
              <a:rPr lang="en-US" sz="19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 Point de vigilance : la bourse: obligation de se présenter aux examens pour continuer à percevoir sa bours</a:t>
            </a:r>
            <a:r>
              <a:rPr lang="en-US" sz="1900">
                <a:solidFill>
                  <a:srgbClr val="28285B"/>
                </a:solidFill>
              </a:rPr>
              <a:t>e</a:t>
            </a:r>
            <a:endParaRPr sz="1900">
              <a:solidFill>
                <a:srgbClr val="28285B"/>
              </a:solidFill>
            </a:endParaRPr>
          </a:p>
          <a:p>
            <a:pPr marL="34290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Char char="•"/>
            </a:pPr>
            <a:r>
              <a:rPr lang="en-US" sz="1900" b="1">
                <a:solidFill>
                  <a:srgbClr val="28285B"/>
                </a:solidFill>
              </a:rPr>
              <a:t>Si vous voulez vous changer d’université sans changer de formation : </a:t>
            </a:r>
            <a:endParaRPr sz="1900" b="1">
              <a:solidFill>
                <a:srgbClr val="28285B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28285B"/>
                </a:solidFill>
              </a:rPr>
              <a:t>pensez au transfert de dossier, à effectuer au S2</a:t>
            </a:r>
            <a:endParaRPr sz="1900" b="1">
              <a:solidFill>
                <a:srgbClr val="28285B"/>
              </a:solidFill>
            </a:endParaRPr>
          </a:p>
        </p:txBody>
      </p:sp>
      <p:pic>
        <p:nvPicPr>
          <p:cNvPr id="244" name="Google Shape;2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813" y="43180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0" y="168275"/>
            <a:ext cx="12509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title"/>
          </p:nvPr>
        </p:nvSpPr>
        <p:spPr>
          <a:xfrm>
            <a:off x="4118125" y="462813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Vos ressources en ligne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522675" y="1611300"/>
            <a:ext cx="110550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 Guide « Se réorienter » du CIO de l’enseignement supérieur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2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https://www.ac-paris.fr/centre-d-information-et-d-orientation-des-enseignements-superieurs-123851</a:t>
            </a:r>
            <a:endParaRPr sz="1900">
              <a:solidFill>
                <a:srgbClr val="28285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Les sites des universités : cf diapo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C00000"/>
                </a:solidFill>
              </a:rPr>
              <a:t>Le site Oraccle : </a:t>
            </a:r>
            <a:br>
              <a:rPr lang="en-US" sz="2000" b="1">
                <a:solidFill>
                  <a:srgbClr val="28285B"/>
                </a:solidFill>
              </a:rPr>
            </a:br>
            <a:r>
              <a:rPr lang="en-US" sz="2000">
                <a:solidFill>
                  <a:srgbClr val="28285B"/>
                </a:solidFill>
              </a:rPr>
              <a:t>les fiches info licences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https://oraccle.fr/ficheslicence/</a:t>
            </a:r>
            <a:r>
              <a:rPr lang="en-US" sz="2000">
                <a:solidFill>
                  <a:srgbClr val="28285B"/>
                </a:solidFill>
              </a:rPr>
              <a:t> </a:t>
            </a:r>
            <a:br>
              <a:rPr lang="en-US" sz="2000">
                <a:solidFill>
                  <a:srgbClr val="28285B"/>
                </a:solidFill>
              </a:rPr>
            </a:br>
            <a:r>
              <a:rPr lang="en-US" sz="2000">
                <a:solidFill>
                  <a:srgbClr val="28285B"/>
                </a:solidFill>
              </a:rPr>
              <a:t>Open agenda Oraccle 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https://oraccle.fr/agenda-oraccle/</a:t>
            </a:r>
            <a:r>
              <a:rPr lang="en-US" sz="2000">
                <a:solidFill>
                  <a:srgbClr val="28285B"/>
                </a:solidFill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17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Les ressources de l’Onisep </a:t>
            </a:r>
            <a: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7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3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https://www.onisep.fr/</a:t>
            </a:r>
            <a: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7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CIDJ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3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https://www.cidj.com/</a:t>
            </a:r>
            <a: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700" b="1">
                <a:solidFill>
                  <a:srgbClr val="28285B"/>
                </a:solidFill>
              </a:rPr>
              <a:t>Le site ORIANE </a:t>
            </a:r>
            <a:br>
              <a:rPr lang="en-US" sz="1700" b="1">
                <a:solidFill>
                  <a:srgbClr val="28285B"/>
                </a:solidFill>
              </a:rPr>
            </a:br>
            <a:r>
              <a:rPr lang="en-US" sz="1300" u="sng">
                <a:solidFill>
                  <a:srgbClr val="28285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https://www.oriane.info</a:t>
            </a:r>
            <a:r>
              <a:rPr lang="en-US" sz="1700" b="1" u="sng">
                <a:solidFill>
                  <a:srgbClr val="28285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700" b="1">
                <a:solidFill>
                  <a:srgbClr val="28285B"/>
                </a:solidFill>
              </a:rPr>
              <a:t> </a:t>
            </a:r>
            <a:r>
              <a:rPr lang="en-US" sz="13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La Cité des métiers de Paris </a:t>
            </a:r>
            <a:endParaRPr sz="1300" b="1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https://www.cite-sciences.fr/fr/au-programme/lieux-ressources/cite-des-metiers/ressources-documentaires-en-ligne</a:t>
            </a:r>
            <a:endParaRPr sz="1300" b="0" i="0" u="none" strike="noStrike" cap="none">
              <a:solidFill>
                <a:srgbClr val="2828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17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 site de la fonction public : concours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000"/>
              <a:buFont typeface="Arial"/>
              <a:buNone/>
            </a:pPr>
            <a:r>
              <a:rPr lang="en-US" sz="13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https://www.fonction-publique.gouv.fr</a:t>
            </a:r>
            <a: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1700" b="1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Le site un jeune une solution </a:t>
            </a:r>
            <a:b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0" i="0" u="sng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https://www.1jeune1solution.gouv.fr/</a:t>
            </a:r>
            <a:r>
              <a:rPr lang="en-US" sz="13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89238" y="46275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6050" y="168275"/>
            <a:ext cx="12509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4118875" y="527113"/>
            <a:ext cx="7205700" cy="644400"/>
          </a:xfrm>
          <a:prstGeom prst="rect">
            <a:avLst/>
          </a:prstGeom>
          <a:solidFill>
            <a:srgbClr val="D5DBE5"/>
          </a:solidFill>
          <a:ln w="9525" cap="flat" cmpd="sng">
            <a:solidFill>
              <a:srgbClr val="A396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 b="0" i="0" u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CIO des enseignements supérieurs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1524000" y="1882775"/>
            <a:ext cx="16192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796425" y="5071688"/>
            <a:ext cx="6339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Guide 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Se réorienter après un premier semestre 2025 </a:t>
            </a:r>
            <a:endParaRPr sz="2400">
              <a:solidFill>
                <a:srgbClr val="28285B"/>
              </a:solidFill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796437" y="5983312"/>
            <a:ext cx="586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CIO des Enseignements supérieurs </a:t>
            </a:r>
            <a:r>
              <a:rPr lang="en-US" sz="16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ce.ciosup@ac-paris.fr</a:t>
            </a:r>
            <a:r>
              <a:rPr lang="en-US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7572375" y="5008562"/>
            <a:ext cx="4325937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5B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8285B"/>
                </a:solidFill>
                <a:latin typeface="Arial"/>
                <a:ea typeface="Arial"/>
                <a:cs typeface="Arial"/>
                <a:sym typeface="Arial"/>
              </a:rPr>
              <a:t>Fiche - Se réorienter : des bonnes questions à se poser ?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https://www.ac-paris.fr/media/23373/download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450" y="215900"/>
            <a:ext cx="13525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7038" y="527050"/>
            <a:ext cx="2242987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3025" y="1458863"/>
            <a:ext cx="2554311" cy="35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7318</Words>
  <Application>Microsoft Office PowerPoint</Application>
  <PresentationFormat>Grand écran</PresentationFormat>
  <Paragraphs>1044</Paragraphs>
  <Slides>57</Slides>
  <Notes>57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57</vt:i4>
      </vt:variant>
    </vt:vector>
  </HeadingPairs>
  <TitlesOfParts>
    <vt:vector size="67" baseType="lpstr">
      <vt:lpstr>Noto Sans</vt:lpstr>
      <vt:lpstr>Arimo</vt:lpstr>
      <vt:lpstr>Calibri</vt:lpstr>
      <vt:lpstr>Tahoma</vt:lpstr>
      <vt:lpstr>Noto Sans Symbols</vt:lpstr>
      <vt:lpstr>Arial</vt:lpstr>
      <vt:lpstr>Helvetica Neue</vt:lpstr>
      <vt:lpstr>POI_THEME_TEMPLATE_DESIGN</vt:lpstr>
      <vt:lpstr>1_Thème Office</vt:lpstr>
      <vt:lpstr>Thème Office</vt:lpstr>
      <vt:lpstr>Présentation PowerPoint</vt:lpstr>
      <vt:lpstr>SOMMAIRE</vt:lpstr>
      <vt:lpstr>En Ile de France :  14 universités, plusieurs sites universitaires</vt:lpstr>
      <vt:lpstr>Une réorientation se prépare: </vt:lpstr>
      <vt:lpstr>Quelques conseils : </vt:lpstr>
      <vt:lpstr>Quelques conseils : </vt:lpstr>
      <vt:lpstr>Quelques conseils : </vt:lpstr>
      <vt:lpstr>Vos ressources en ligne</vt:lpstr>
      <vt:lpstr>CIO des enseignements supérieurs</vt:lpstr>
      <vt:lpstr>Les ressources</vt:lpstr>
      <vt:lpstr>Mieux s’informer sur les formations!  </vt:lpstr>
      <vt:lpstr>S’informer auprès d’un expert Les services publics gratuits   </vt:lpstr>
      <vt:lpstr>Les services d’aide à l’orientation  des Universités d’Ile de France et les dates des JPO</vt:lpstr>
      <vt:lpstr>Université Paris 1 Panthéon-Sorbonne</vt:lpstr>
      <vt:lpstr>Université Paris 1 Panthéon-Sorbonne</vt:lpstr>
      <vt:lpstr>Université Paris Panthéon-Assas</vt:lpstr>
      <vt:lpstr>Université Paris Panthéon-Assas</vt:lpstr>
      <vt:lpstr>Université Sorbonne Nouvelle</vt:lpstr>
      <vt:lpstr>Université Sorbonne Nouvelle</vt:lpstr>
      <vt:lpstr>Faculté des Sciences et Ingénierie  de Sorbonne Université</vt:lpstr>
      <vt:lpstr>Faculté des Sciences et Ingénierie  de Sorbonne Université</vt:lpstr>
      <vt:lpstr>Faculté des Sciences et Ingénierie  de Sorbonne Université</vt:lpstr>
      <vt:lpstr>Faculté des Sciences et Ingénierie  de Sorbonne Université</vt:lpstr>
      <vt:lpstr>Faculté des Lettres de Sorbonne Université</vt:lpstr>
      <vt:lpstr>Faculté des Lettres de Sorbonne Université</vt:lpstr>
      <vt:lpstr>Faculté des Lettres de Sorbonne Université</vt:lpstr>
      <vt:lpstr>Faculté des Lettres de Sorbonne Université</vt:lpstr>
      <vt:lpstr>Faculté des Lettres de Sorbonne Université</vt:lpstr>
      <vt:lpstr>Faculté des Lettres de Sorbonne Université</vt:lpstr>
      <vt:lpstr>Université Paris Cité</vt:lpstr>
      <vt:lpstr>Université Paris Cité</vt:lpstr>
      <vt:lpstr> Paris 8 - Université des créations </vt:lpstr>
      <vt:lpstr>Paris 8 - Université des créations</vt:lpstr>
      <vt:lpstr>Université Paris Est Créteil (UPEC) </vt:lpstr>
      <vt:lpstr>Université Paris Est Créteil (UPEC) </vt:lpstr>
      <vt:lpstr>Université Sorbonne Paris Nord (USPN)</vt:lpstr>
      <vt:lpstr>Université Sorbonne Paris Nord (USPN)</vt:lpstr>
      <vt:lpstr>Université Gustave Eiffel</vt:lpstr>
      <vt:lpstr>Université Gustave Eiffel</vt:lpstr>
      <vt:lpstr>Université Paris Nanterre</vt:lpstr>
      <vt:lpstr>Université Paris Nanterre</vt:lpstr>
      <vt:lpstr>Présentation PowerPoint</vt:lpstr>
      <vt:lpstr>Présentation PowerPoint</vt:lpstr>
      <vt:lpstr>Présentation PowerPoint</vt:lpstr>
      <vt:lpstr>Présentation PowerPoint</vt:lpstr>
      <vt:lpstr>Université Evry Paris - Saclay</vt:lpstr>
      <vt:lpstr>Université Evry Paris - Saclay</vt:lpstr>
      <vt:lpstr>Université Versailles – Saint Quentin en Yvelines</vt:lpstr>
      <vt:lpstr>Université Versailles – Saint Quentin en Yvelines</vt:lpstr>
      <vt:lpstr>CY Cergy Paris Université</vt:lpstr>
      <vt:lpstr>CY Cergy Paris Université</vt:lpstr>
      <vt:lpstr>CY Cergy Paris Université</vt:lpstr>
      <vt:lpstr>INALCO</vt:lpstr>
      <vt:lpstr>Les services d’aide à l’orientation  des Universités d’Ile de France et les dates des JPO</vt:lpstr>
      <vt:lpstr>Les SCUIO-IP d’Ile de France </vt:lpstr>
      <vt:lpstr>Une réorientation se prépare: </vt:lpstr>
      <vt:lpstr>Quelques conseils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Beatrice Piazza-Paruch</dc:creator>
  <cp:lastModifiedBy>SAUVEE Sidonie</cp:lastModifiedBy>
  <cp:revision>1</cp:revision>
  <dcterms:created xsi:type="dcterms:W3CDTF">2022-10-10T11:28:47Z</dcterms:created>
  <dcterms:modified xsi:type="dcterms:W3CDTF">2025-11-07T13:39:40Z</dcterms:modified>
</cp:coreProperties>
</file>